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739" r:id="rId1"/>
  </p:sldMasterIdLst>
  <p:notesMasterIdLst>
    <p:notesMasterId r:id="rId13"/>
  </p:notesMasterIdLst>
  <p:handoutMasterIdLst>
    <p:handoutMasterId r:id="rId14"/>
  </p:handoutMasterIdLst>
  <p:sldIdLst>
    <p:sldId id="298" r:id="rId2"/>
    <p:sldId id="263" r:id="rId3"/>
    <p:sldId id="294" r:id="rId4"/>
    <p:sldId id="295" r:id="rId5"/>
    <p:sldId id="293" r:id="rId6"/>
    <p:sldId id="296" r:id="rId7"/>
    <p:sldId id="297" r:id="rId8"/>
    <p:sldId id="302" r:id="rId9"/>
    <p:sldId id="303" r:id="rId10"/>
    <p:sldId id="301" r:id="rId11"/>
    <p:sldId id="256" r:id="rId12"/>
  </p:sldIdLst>
  <p:sldSz cx="18288000" cy="1028541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Calibri Light" panose="020F0302020204030204" pitchFamily="34" charset="0"/>
      <p:regular r:id="rId19"/>
      <p:italic r:id="rId20"/>
    </p:embeddedFont>
    <p:embeddedFont>
      <p:font typeface="SGGW Sans" panose="00000800000000000000" pitchFamily="50" charset="0"/>
      <p:bold r:id="rId21"/>
      <p:italic r:id="rId22"/>
      <p:boldItalic r:id="rId23"/>
    </p:embeddedFont>
    <p:embeddedFont>
      <p:font typeface="SGGW Sans Light" panose="00000700000000000000" pitchFamily="50" charset="0"/>
      <p:bold r:id="rId24"/>
      <p:boldItalic r:id="rId2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na Pieniążek" initials="AP" lastIdx="1" clrIdx="0">
    <p:extLst>
      <p:ext uri="{19B8F6BF-5375-455C-9EA6-DF929625EA0E}">
        <p15:presenceInfo xmlns:p15="http://schemas.microsoft.com/office/powerpoint/2012/main" userId="S::p410810@sggw.edu.pl::7647b9fd-f957-419a-8bf4-2c171fa68db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EC850"/>
    <a:srgbClr val="003228"/>
    <a:srgbClr val="C9E0EE"/>
    <a:srgbClr val="BEDCF0"/>
    <a:srgbClr val="74B959"/>
    <a:srgbClr val="AAA0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20"/>
    <p:restoredTop sz="94740"/>
  </p:normalViewPr>
  <p:slideViewPr>
    <p:cSldViewPr snapToGrid="0" snapToObjects="1">
      <p:cViewPr varScale="1">
        <p:scale>
          <a:sx n="100" d="100"/>
          <a:sy n="100" d="100"/>
        </p:scale>
        <p:origin x="55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99" d="100"/>
          <a:sy n="99" d="100"/>
        </p:scale>
        <p:origin x="4272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Relationship Id="rId22" Type="http://schemas.openxmlformats.org/officeDocument/2006/relationships/font" Target="fonts/font8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669DCAF3-F3F2-794A-9DE5-95813A3828B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3D1CCFB5-C14D-9F49-99E4-8DA643970DC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F65EE1-B34F-4743-8F80-492843A88114}" type="datetimeFigureOut">
              <a:rPr lang="pl-PL" smtClean="0"/>
              <a:t>23.01.2026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54042A37-0094-2945-812E-576B7BA9583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70547126-6A8C-0943-A134-A922021EA89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7B45BC-F576-404A-9907-42F3325C545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367828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08E6CC-853B-6945-8B25-087D15377450}" type="datetimeFigureOut">
              <a:rPr lang="pl-PL" smtClean="0"/>
              <a:t>23.01.2026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37D28F-AD20-E94E-AD43-CB33538D64E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21619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5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754" algn="l" defTabSz="13715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509" algn="l" defTabSz="13715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263" algn="l" defTabSz="13715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3017" algn="l" defTabSz="13715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8771" algn="l" defTabSz="13715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526" algn="l" defTabSz="13715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280" algn="l" defTabSz="13715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6034" algn="l" defTabSz="13715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37D28F-AD20-E94E-AD43-CB33538D64EE}" type="slidenum">
              <a:rPr lang="pl-PL" smtClean="0"/>
              <a:t>1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931630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37D28F-AD20-E94E-AD43-CB33538D64EE}" type="slidenum">
              <a:rPr lang="pl-PL" smtClean="0"/>
              <a:t>11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674517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1683285"/>
            <a:ext cx="13716000" cy="3580847"/>
          </a:xfrm>
        </p:spPr>
        <p:txBody>
          <a:bodyPr anchor="b"/>
          <a:lstStyle>
            <a:lvl1pPr algn="ctr">
              <a:defRPr sz="8999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5402223"/>
            <a:ext cx="13716000" cy="2483260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709" indent="0" algn="ctr">
              <a:buNone/>
              <a:defRPr sz="3000"/>
            </a:lvl2pPr>
            <a:lvl3pPr marL="1371417" indent="0" algn="ctr">
              <a:buNone/>
              <a:defRPr sz="2700"/>
            </a:lvl3pPr>
            <a:lvl4pPr marL="2057126" indent="0" algn="ctr">
              <a:buNone/>
              <a:defRPr sz="2400"/>
            </a:lvl4pPr>
            <a:lvl5pPr marL="2742834" indent="0" algn="ctr">
              <a:buNone/>
              <a:defRPr sz="2400"/>
            </a:lvl5pPr>
            <a:lvl6pPr marL="3428543" indent="0" algn="ctr">
              <a:buNone/>
              <a:defRPr sz="2400"/>
            </a:lvl6pPr>
            <a:lvl7pPr marL="4114251" indent="0" algn="ctr">
              <a:buNone/>
              <a:defRPr sz="2400"/>
            </a:lvl7pPr>
            <a:lvl8pPr marL="4799960" indent="0" algn="ctr">
              <a:buNone/>
              <a:defRPr sz="2400"/>
            </a:lvl8pPr>
            <a:lvl9pPr marL="5485668" indent="0" algn="ctr">
              <a:buNone/>
              <a:defRPr sz="24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90988133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8B393216-B74D-654A-A437-86BA25B49469}"/>
              </a:ext>
            </a:extLst>
          </p:cNvPr>
          <p:cNvSpPr/>
          <p:nvPr userDrawn="1"/>
        </p:nvSpPr>
        <p:spPr>
          <a:xfrm>
            <a:off x="0" y="8115300"/>
            <a:ext cx="18288000" cy="2170113"/>
          </a:xfrm>
          <a:prstGeom prst="rect">
            <a:avLst/>
          </a:prstGeom>
          <a:solidFill>
            <a:srgbClr val="00322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7300" y="2738015"/>
            <a:ext cx="15773400" cy="4805785"/>
          </a:xfrm>
        </p:spPr>
        <p:txBody>
          <a:bodyPr/>
          <a:lstStyle/>
          <a:p>
            <a:pPr lvl="0"/>
            <a:r>
              <a:rPr lang="pl-PL" dirty="0"/>
              <a:t>Edytuj style wzorca tekstu
Drugi poziom
Trzeci poziom
Czwarty poziom
Piąty poziom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t>‹#›</a:t>
            </a:fld>
            <a:endParaRPr lang="pl-PL"/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D9081CE5-176B-A748-9CFF-17AEBC3D73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57301" y="8507085"/>
            <a:ext cx="3287332" cy="1196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39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775" y="947058"/>
            <a:ext cx="15773400" cy="5895600"/>
          </a:xfrm>
        </p:spPr>
        <p:txBody>
          <a:bodyPr anchor="b"/>
          <a:lstStyle>
            <a:lvl1pPr>
              <a:defRPr sz="8999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775" y="6883134"/>
            <a:ext cx="15773400" cy="853362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709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41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12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283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854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2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79996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566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dirty="0"/>
              <a:t>Edytuj style wzorca tekstu
Drugi poziom
Trzeci poziom
Czwarty poziom
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257300" y="9533055"/>
            <a:ext cx="4114800" cy="547603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smtClean="0"/>
              <a:t>1/23/2026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t>‹#›</a:t>
            </a:fld>
            <a:endParaRPr lang="pl-PL" dirty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A66A60D1-5C53-CE4D-9B19-7A2D9C7E8386}"/>
              </a:ext>
            </a:extLst>
          </p:cNvPr>
          <p:cNvSpPr/>
          <p:nvPr userDrawn="1"/>
        </p:nvSpPr>
        <p:spPr>
          <a:xfrm>
            <a:off x="0" y="8115300"/>
            <a:ext cx="18288000" cy="2170113"/>
          </a:xfrm>
          <a:prstGeom prst="rect">
            <a:avLst/>
          </a:prstGeom>
          <a:solidFill>
            <a:srgbClr val="00322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B43E64BE-51DF-4F42-A52C-9A68E777611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57301" y="8507085"/>
            <a:ext cx="3287332" cy="1196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016968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738015"/>
            <a:ext cx="7772400" cy="5393614"/>
          </a:xfrm>
        </p:spPr>
        <p:txBody>
          <a:bodyPr/>
          <a:lstStyle/>
          <a:p>
            <a:pPr lvl="0"/>
            <a:r>
              <a:rPr lang="pl-PL"/>
              <a:t>Edytuj style wzorca tekstu
Drugi poziom
Trzeci poziom
Czwarty poziom
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2738015"/>
            <a:ext cx="7772400" cy="5393614"/>
          </a:xfrm>
        </p:spPr>
        <p:txBody>
          <a:bodyPr/>
          <a:lstStyle/>
          <a:p>
            <a:pPr lvl="0"/>
            <a:r>
              <a:rPr lang="pl-PL"/>
              <a:t>Edytuj style wzorca tekstu
Drugi poziom
Trzeci poziom
Czwarty poziom
Piąty poziom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8208772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547604"/>
            <a:ext cx="15773400" cy="1988038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3" y="2521356"/>
            <a:ext cx="7736681" cy="1235677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709" indent="0">
              <a:buNone/>
              <a:defRPr sz="3000" b="1"/>
            </a:lvl2pPr>
            <a:lvl3pPr marL="1371417" indent="0">
              <a:buNone/>
              <a:defRPr sz="2700" b="1"/>
            </a:lvl3pPr>
            <a:lvl4pPr marL="2057126" indent="0">
              <a:buNone/>
              <a:defRPr sz="2400" b="1"/>
            </a:lvl4pPr>
            <a:lvl5pPr marL="2742834" indent="0">
              <a:buNone/>
              <a:defRPr sz="2400" b="1"/>
            </a:lvl5pPr>
            <a:lvl6pPr marL="3428543" indent="0">
              <a:buNone/>
              <a:defRPr sz="2400" b="1"/>
            </a:lvl6pPr>
            <a:lvl7pPr marL="4114251" indent="0">
              <a:buNone/>
              <a:defRPr sz="2400" b="1"/>
            </a:lvl7pPr>
            <a:lvl8pPr marL="4799960" indent="0">
              <a:buNone/>
              <a:defRPr sz="2400" b="1"/>
            </a:lvl8pPr>
            <a:lvl9pPr marL="5485668" indent="0">
              <a:buNone/>
              <a:defRPr sz="2400" b="1"/>
            </a:lvl9pPr>
          </a:lstStyle>
          <a:p>
            <a:pPr lvl="0"/>
            <a:r>
              <a:rPr lang="pl-PL"/>
              <a:t>Edytuj style wzorca tekstu
Drugi poziom
Trzeci poziom
Czwarty poziom
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3" y="3757033"/>
            <a:ext cx="7736681" cy="4194981"/>
          </a:xfrm>
        </p:spPr>
        <p:txBody>
          <a:bodyPr/>
          <a:lstStyle/>
          <a:p>
            <a:pPr lvl="0"/>
            <a:r>
              <a:rPr lang="pl-PL"/>
              <a:t>Edytuj style wzorca tekstu
Drugi poziom
Trzeci poziom
Czwarty poziom
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00" y="2521356"/>
            <a:ext cx="7774782" cy="1235677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709" indent="0">
              <a:buNone/>
              <a:defRPr sz="3000" b="1"/>
            </a:lvl2pPr>
            <a:lvl3pPr marL="1371417" indent="0">
              <a:buNone/>
              <a:defRPr sz="2700" b="1"/>
            </a:lvl3pPr>
            <a:lvl4pPr marL="2057126" indent="0">
              <a:buNone/>
              <a:defRPr sz="2400" b="1"/>
            </a:lvl4pPr>
            <a:lvl5pPr marL="2742834" indent="0">
              <a:buNone/>
              <a:defRPr sz="2400" b="1"/>
            </a:lvl5pPr>
            <a:lvl6pPr marL="3428543" indent="0">
              <a:buNone/>
              <a:defRPr sz="2400" b="1"/>
            </a:lvl6pPr>
            <a:lvl7pPr marL="4114251" indent="0">
              <a:buNone/>
              <a:defRPr sz="2400" b="1"/>
            </a:lvl7pPr>
            <a:lvl8pPr marL="4799960" indent="0">
              <a:buNone/>
              <a:defRPr sz="2400" b="1"/>
            </a:lvl8pPr>
            <a:lvl9pPr marL="5485668" indent="0">
              <a:buNone/>
              <a:defRPr sz="2400" b="1"/>
            </a:lvl9pPr>
          </a:lstStyle>
          <a:p>
            <a:pPr lvl="0"/>
            <a:r>
              <a:rPr lang="pl-PL"/>
              <a:t>Edytuj style wzorca tekstu
Drugi poziom
Trzeci poziom
Czwarty poziom
Piąty poziom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8300" y="3757033"/>
            <a:ext cx="7774782" cy="4194981"/>
          </a:xfrm>
        </p:spPr>
        <p:txBody>
          <a:bodyPr/>
          <a:lstStyle/>
          <a:p>
            <a:pPr lvl="0"/>
            <a:r>
              <a:rPr lang="pl-PL"/>
              <a:t>Edytuj style wzorca tekstu
Drugi poziom
Trzeci poziom
Czwarty poziom
Piąty poziom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73614525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lajd tytułow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obrazu 5">
            <a:extLst>
              <a:ext uri="{FF2B5EF4-FFF2-40B4-BE49-F238E27FC236}">
                <a16:creationId xmlns:a16="http://schemas.microsoft.com/office/drawing/2014/main" id="{840862A1-DF74-5B47-A905-DDB59455F03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645900" y="0"/>
            <a:ext cx="6642100" cy="10285413"/>
          </a:xfrm>
        </p:spPr>
        <p:txBody>
          <a:bodyPr/>
          <a:lstStyle/>
          <a:p>
            <a:endParaRPr lang="pl-PL"/>
          </a:p>
        </p:txBody>
      </p:sp>
      <p:sp>
        <p:nvSpPr>
          <p:cNvPr id="6" name="Symbol zastępczy obrazu 5">
            <a:extLst>
              <a:ext uri="{FF2B5EF4-FFF2-40B4-BE49-F238E27FC236}">
                <a16:creationId xmlns:a16="http://schemas.microsoft.com/office/drawing/2014/main" id="{FB5E2600-B8B8-D74A-AEB0-8BDFC5D9536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645900" y="-1"/>
            <a:ext cx="6642100" cy="10285413"/>
          </a:xfr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59242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tytułowy">
    <p:bg>
      <p:bgPr>
        <a:solidFill>
          <a:srgbClr val="0032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8B2264A6-8845-EA47-85B3-117129838762}"/>
              </a:ext>
            </a:extLst>
          </p:cNvPr>
          <p:cNvSpPr txBox="1"/>
          <p:nvPr userDrawn="1"/>
        </p:nvSpPr>
        <p:spPr>
          <a:xfrm>
            <a:off x="4002454" y="8929547"/>
            <a:ext cx="135509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600" b="1" dirty="0" err="1">
                <a:solidFill>
                  <a:srgbClr val="6EC850"/>
                </a:solidFill>
                <a:latin typeface="SGGW Sans" pitchFamily="2" charset="0"/>
              </a:rPr>
              <a:t>Warsaw</a:t>
            </a:r>
            <a:r>
              <a:rPr lang="pl-PL" sz="1600" b="1" dirty="0">
                <a:solidFill>
                  <a:srgbClr val="6EC850"/>
                </a:solidFill>
                <a:latin typeface="SGGW Sans" pitchFamily="2" charset="0"/>
              </a:rPr>
              <a:t> University of Life </a:t>
            </a:r>
            <a:r>
              <a:rPr lang="pl-PL" sz="1600" b="1" dirty="0" err="1">
                <a:solidFill>
                  <a:srgbClr val="6EC850"/>
                </a:solidFill>
                <a:latin typeface="SGGW Sans" pitchFamily="2" charset="0"/>
              </a:rPr>
              <a:t>Sciences</a:t>
            </a:r>
            <a:endParaRPr lang="pl-PL" sz="1600" b="1" dirty="0">
              <a:solidFill>
                <a:srgbClr val="6EC850"/>
              </a:solidFill>
              <a:latin typeface="SGGW Sans" pitchFamily="2" charset="0"/>
            </a:endParaRPr>
          </a:p>
          <a:p>
            <a:pPr algn="r"/>
            <a:r>
              <a:rPr lang="pl-PL" sz="1600" dirty="0">
                <a:solidFill>
                  <a:srgbClr val="6EC850"/>
                </a:solidFill>
                <a:latin typeface="SGGW Sans" pitchFamily="2" charset="0"/>
              </a:rPr>
              <a:t>166 </a:t>
            </a:r>
            <a:r>
              <a:rPr lang="pl-PL" sz="1600" b="0" dirty="0">
                <a:solidFill>
                  <a:srgbClr val="6EC850"/>
                </a:solidFill>
                <a:latin typeface="SGGW Sans" pitchFamily="2" charset="0"/>
              </a:rPr>
              <a:t>Nowoursynowska  St., 02-787 </a:t>
            </a:r>
            <a:r>
              <a:rPr lang="pl-PL" sz="1600" b="0" dirty="0" err="1">
                <a:solidFill>
                  <a:srgbClr val="6EC850"/>
                </a:solidFill>
                <a:latin typeface="SGGW Sans" pitchFamily="2" charset="0"/>
              </a:rPr>
              <a:t>Warsaw</a:t>
            </a:r>
            <a:endParaRPr lang="pl-PL" sz="1600" b="0" dirty="0">
              <a:solidFill>
                <a:srgbClr val="6EC850"/>
              </a:solidFill>
              <a:latin typeface="SGGW Sans" pitchFamily="2" charset="0"/>
            </a:endParaRPr>
          </a:p>
          <a:p>
            <a:pPr algn="r"/>
            <a:r>
              <a:rPr lang="pl-PL" sz="1600" b="0" dirty="0" err="1">
                <a:solidFill>
                  <a:srgbClr val="6EC850"/>
                </a:solidFill>
                <a:latin typeface="SGGW Sans" pitchFamily="2" charset="0"/>
              </a:rPr>
              <a:t>www.sggw.edu.pl</a:t>
            </a:r>
            <a:endParaRPr lang="pl-PL" sz="1600" b="0" dirty="0">
              <a:solidFill>
                <a:srgbClr val="6EC850"/>
              </a:solidFill>
              <a:latin typeface="SGGW Sans" pitchFamily="2" charset="0"/>
            </a:endParaRP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86E9C925-2EA5-B24E-9686-9D83B2C05D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6814" t="40101" r="11273" b="152"/>
          <a:stretch/>
        </p:blipFill>
        <p:spPr>
          <a:xfrm>
            <a:off x="-1" y="0"/>
            <a:ext cx="18288001" cy="992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87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57300" y="547604"/>
            <a:ext cx="15773400" cy="1128796"/>
          </a:xfrm>
          <a:prstGeom prst="rect">
            <a:avLst/>
          </a:prstGeom>
        </p:spPr>
        <p:txBody>
          <a:bodyPr/>
          <a:lstStyle/>
          <a:p>
            <a:r>
              <a:rPr lang="pl-PL" sz="6600" b="1" dirty="0">
                <a:latin typeface="SGGW Sans" pitchFamily="2" charset="0"/>
              </a:rPr>
              <a:t>O konferencji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257300" y="1925954"/>
            <a:ext cx="15773400" cy="6215723"/>
          </a:xfrm>
        </p:spPr>
        <p:txBody>
          <a:bodyPr/>
          <a:lstStyle>
            <a:lvl1pPr marL="571500" indent="-571500">
              <a:buFont typeface="Arial" panose="020B0604020202020204" pitchFamily="34" charset="0"/>
              <a:buNone/>
              <a:defRPr/>
            </a:lvl1pPr>
          </a:lstStyle>
          <a:p>
            <a:r>
              <a:rPr lang="pl-PL" sz="4400" dirty="0">
                <a:latin typeface="SGGW Sans Light" pitchFamily="2" charset="0"/>
              </a:rPr>
              <a:t>Plansza tekstowa.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</a:t>
            </a:r>
          </a:p>
          <a:p>
            <a:endParaRPr lang="pl-PL" sz="4400" dirty="0">
              <a:latin typeface="SGGW Sans Light" pitchFamily="2" charset="0"/>
            </a:endParaRPr>
          </a:p>
          <a:p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.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79228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547604"/>
            <a:ext cx="15773400" cy="19880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2738015"/>
            <a:ext cx="15773400" cy="52629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Edytuj style wzorca tekstu
Drugi poziom
Trzeci poziom
Czwarty poziom
Piąty poziom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9533055"/>
            <a:ext cx="6172200" cy="5476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9533055"/>
            <a:ext cx="4114800" cy="5476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6F2104-A4D5-7244-B907-0EEA573A6546}" type="slidenum">
              <a:rPr lang="pl-PL" smtClean="0"/>
              <a:t>‹#›</a:t>
            </a:fld>
            <a:endParaRPr lang="pl-PL" dirty="0"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35141B4B-2855-8D43-A4DC-40A1107490D2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257301" y="8507085"/>
            <a:ext cx="3287332" cy="1196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690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51" r:id="rId6"/>
    <p:sldLayoutId id="2147483661" r:id="rId7"/>
    <p:sldLayoutId id="2147483662" r:id="rId8"/>
  </p:sldLayoutIdLst>
  <p:hf hdr="0" ftr="0" dt="0"/>
  <p:txStyles>
    <p:titleStyle>
      <a:lvl1pPr algn="l" defTabSz="1371417" rtl="0" eaLnBrk="1" latinLnBrk="0" hangingPunct="1">
        <a:lnSpc>
          <a:spcPct val="90000"/>
        </a:lnSpc>
        <a:spcBef>
          <a:spcPct val="0"/>
        </a:spcBef>
        <a:buNone/>
        <a:defRPr sz="65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54" indent="-342854" algn="l" defTabSz="1371417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199" kern="1200">
          <a:solidFill>
            <a:schemeClr val="tx1"/>
          </a:solidFill>
          <a:latin typeface="+mn-lt"/>
          <a:ea typeface="+mn-ea"/>
          <a:cs typeface="+mn-cs"/>
        </a:defRPr>
      </a:lvl1pPr>
      <a:lvl2pPr marL="1028563" indent="-342854" algn="l" defTabSz="13714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271" indent="-342854" algn="l" defTabSz="13714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399980" indent="-342854" algn="l" defTabSz="13714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5689" indent="-342854" algn="l" defTabSz="13714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397" indent="-342854" algn="l" defTabSz="13714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106" indent="-342854" algn="l" defTabSz="13714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2814" indent="-342854" algn="l" defTabSz="13714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8523" indent="-342854" algn="l" defTabSz="13714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09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417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126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2834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8543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251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799960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5668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32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A6DBB9B8-019D-7C40-BF17-6323379E146D}"/>
              </a:ext>
            </a:extLst>
          </p:cNvPr>
          <p:cNvSpPr txBox="1"/>
          <p:nvPr/>
        </p:nvSpPr>
        <p:spPr>
          <a:xfrm>
            <a:off x="2419349" y="566576"/>
            <a:ext cx="1344930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6600" b="1" dirty="0">
                <a:solidFill>
                  <a:srgbClr val="6EC850"/>
                </a:solidFill>
                <a:latin typeface="SGGW Sans" pitchFamily="2" charset="0"/>
              </a:rPr>
              <a:t>WELCOME TO THE BIP COURSE</a:t>
            </a:r>
          </a:p>
        </p:txBody>
      </p:sp>
      <p:pic>
        <p:nvPicPr>
          <p:cNvPr id="39" name="Obraz 38">
            <a:extLst>
              <a:ext uri="{FF2B5EF4-FFF2-40B4-BE49-F238E27FC236}">
                <a16:creationId xmlns:a16="http://schemas.microsoft.com/office/drawing/2014/main" id="{2B527371-FF55-CD42-B8DB-04C5921ACF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4073" y="8443600"/>
            <a:ext cx="1198196" cy="1199879"/>
          </a:xfrm>
          <a:prstGeom prst="rect">
            <a:avLst/>
          </a:prstGeom>
        </p:spPr>
      </p:pic>
      <p:pic>
        <p:nvPicPr>
          <p:cNvPr id="43" name="Obraz 42">
            <a:extLst>
              <a:ext uri="{FF2B5EF4-FFF2-40B4-BE49-F238E27FC236}">
                <a16:creationId xmlns:a16="http://schemas.microsoft.com/office/drawing/2014/main" id="{84D11012-63F6-9C46-86A7-1DE9A97AC7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19798" y="8443600"/>
            <a:ext cx="1874706" cy="1199879"/>
          </a:xfrm>
          <a:prstGeom prst="rect">
            <a:avLst/>
          </a:prstGeom>
        </p:spPr>
      </p:pic>
      <p:pic>
        <p:nvPicPr>
          <p:cNvPr id="51" name="Obraz 50">
            <a:extLst>
              <a:ext uri="{FF2B5EF4-FFF2-40B4-BE49-F238E27FC236}">
                <a16:creationId xmlns:a16="http://schemas.microsoft.com/office/drawing/2014/main" id="{C5101291-346C-2644-A576-19C62D3F2E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0967" y="3169672"/>
            <a:ext cx="4426647" cy="4432864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2EB31697-3FB6-1B45-914C-F256B2933A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57301" y="8507085"/>
            <a:ext cx="3287332" cy="119646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D15DD00-80DD-081A-015B-9E6F28A723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91575" y="8443600"/>
            <a:ext cx="3793407" cy="119646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2F1BB80-E2C5-770C-00B3-030F4D338A3E}"/>
              </a:ext>
            </a:extLst>
          </p:cNvPr>
          <p:cNvSpPr txBox="1"/>
          <p:nvPr/>
        </p:nvSpPr>
        <p:spPr>
          <a:xfrm>
            <a:off x="9270353" y="2607860"/>
            <a:ext cx="518751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Blended Intensive Programme</a:t>
            </a:r>
            <a:endParaRPr lang="en-US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GB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Warsaw University of Life Sciences</a:t>
            </a:r>
            <a:r>
              <a:rPr lang="en-GB" sz="1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SGGW</a:t>
            </a:r>
            <a:endParaRPr lang="en-US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8BC9167-CEBE-E6DC-3C7D-6E246434CB23}"/>
              </a:ext>
            </a:extLst>
          </p:cNvPr>
          <p:cNvSpPr txBox="1"/>
          <p:nvPr/>
        </p:nvSpPr>
        <p:spPr>
          <a:xfrm>
            <a:off x="7962186" y="4234765"/>
            <a:ext cx="8441768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v-LV" sz="40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Waste Materials Application in Civil and Environmental Engineering</a:t>
            </a:r>
            <a:endParaRPr lang="pl-PL" sz="4000" b="1" i="1" dirty="0">
              <a:solidFill>
                <a:schemeClr val="bg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l-PL" sz="3200" b="1" i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 ECTS</a:t>
            </a:r>
            <a:endParaRPr lang="en-US" sz="32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7744AAAB-F3BF-4789-AB81-07E5079AB40B}"/>
              </a:ext>
            </a:extLst>
          </p:cNvPr>
          <p:cNvSpPr txBox="1"/>
          <p:nvPr/>
        </p:nvSpPr>
        <p:spPr>
          <a:xfrm>
            <a:off x="7716643" y="6962957"/>
            <a:ext cx="523715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Online part: April 2026</a:t>
            </a:r>
            <a:r>
              <a:rPr lang="lv-LV" sz="2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pl-PL" sz="2800" dirty="0">
              <a:solidFill>
                <a:schemeClr val="bg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l-PL" sz="2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On-</a:t>
            </a:r>
            <a:r>
              <a:rPr lang="pl-PL" sz="28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site</a:t>
            </a:r>
            <a:r>
              <a:rPr lang="pl-PL" sz="2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part: 20 – 24 April 2026</a:t>
            </a:r>
            <a:endParaRPr lang="en-US" sz="28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7595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1A26B79-8883-F346-A86B-83BE6EC6C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t>2</a:t>
            </a:fld>
            <a:endParaRPr lang="pl-PL" dirty="0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BC077B97-194D-5449-990A-C893D45D87D7}"/>
              </a:ext>
            </a:extLst>
          </p:cNvPr>
          <p:cNvSpPr txBox="1"/>
          <p:nvPr/>
        </p:nvSpPr>
        <p:spPr>
          <a:xfrm>
            <a:off x="1158866" y="394105"/>
            <a:ext cx="16561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0" b="1" dirty="0" err="1">
                <a:solidFill>
                  <a:srgbClr val="003228"/>
                </a:solidFill>
                <a:latin typeface="SGGW Sans" pitchFamily="2" charset="0"/>
              </a:rPr>
              <a:t>Circular</a:t>
            </a:r>
            <a:r>
              <a:rPr lang="pl-PL" sz="8000" b="1" dirty="0">
                <a:solidFill>
                  <a:srgbClr val="003228"/>
                </a:solidFill>
                <a:latin typeface="SGGW Sans" pitchFamily="2" charset="0"/>
              </a:rPr>
              <a:t> </a:t>
            </a:r>
            <a:r>
              <a:rPr lang="pl-PL" sz="8000" b="1" dirty="0" err="1">
                <a:solidFill>
                  <a:srgbClr val="003228"/>
                </a:solidFill>
                <a:latin typeface="SGGW Sans" pitchFamily="2" charset="0"/>
              </a:rPr>
              <a:t>economy</a:t>
            </a:r>
            <a:endParaRPr lang="pl-PL" sz="8000" b="1" dirty="0">
              <a:solidFill>
                <a:srgbClr val="003228"/>
              </a:solidFill>
              <a:latin typeface="SGGW Sans" pitchFamily="2" charset="0"/>
            </a:endParaRP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B5D1E9E2-8E88-1341-8BFE-EA46BB83EA9A}"/>
              </a:ext>
            </a:extLst>
          </p:cNvPr>
          <p:cNvSpPr txBox="1"/>
          <p:nvPr/>
        </p:nvSpPr>
        <p:spPr>
          <a:xfrm>
            <a:off x="1085617" y="2009345"/>
            <a:ext cx="762983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/>
              <a:t>The building industry significantly impacts the environment through resource and energy consumption, as well as waste production. A new paradigm known as the Circular Economy (CE) holds promise for enhancing the industry's sustainability. </a:t>
            </a:r>
            <a:endParaRPr lang="pl-PL" sz="2400" dirty="0"/>
          </a:p>
          <a:p>
            <a:pPr algn="just"/>
            <a:endParaRPr lang="pl-PL" sz="2400" spc="200" dirty="0">
              <a:solidFill>
                <a:srgbClr val="003228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sz="2400" dirty="0"/>
              <a:t>The building and construction sector significantly impacts the economy and environment. It contributes about 9% of the EU's GDP, providing both direct and indirect job opportunities (18 million direct jobs in the EU) while meeting society's building needs. However, it's worth noting that this sector is a major resource consumer, accounting for approximately 50% of total raw material use and 36% of global final energy consumption</a:t>
            </a:r>
            <a:r>
              <a:rPr lang="pl-PL" sz="2400" dirty="0"/>
              <a:t>.</a:t>
            </a:r>
            <a:endParaRPr lang="pl-PL" sz="2400" spc="200" dirty="0">
              <a:solidFill>
                <a:srgbClr val="003228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B335A94-CB7B-5902-FE8C-3F50D9F72A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9892" y="8598006"/>
            <a:ext cx="3364108" cy="106105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5896440-70F7-5DAB-29DE-E35CAFF39B07}"/>
              </a:ext>
            </a:extLst>
          </p:cNvPr>
          <p:cNvSpPr txBox="1"/>
          <p:nvPr/>
        </p:nvSpPr>
        <p:spPr>
          <a:xfrm>
            <a:off x="10592227" y="8337136"/>
            <a:ext cx="518751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Blended Intensive Programme</a:t>
            </a:r>
            <a:endParaRPr lang="en-US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GB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Warsaw University of Life Sciences</a:t>
            </a:r>
            <a:r>
              <a:rPr lang="en-GB" sz="1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SGGW</a:t>
            </a:r>
            <a:endParaRPr lang="en-US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7A2C4C-24D7-7587-C9C1-486F70DD4EE2}"/>
              </a:ext>
            </a:extLst>
          </p:cNvPr>
          <p:cNvSpPr txBox="1"/>
          <p:nvPr/>
        </p:nvSpPr>
        <p:spPr>
          <a:xfrm>
            <a:off x="9731735" y="9122453"/>
            <a:ext cx="690849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v-LV" sz="28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Waste Materials Application in Civil and Environmental Engineering</a:t>
            </a:r>
            <a:endParaRPr lang="en-US" sz="20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236FEF5-5FB3-599D-FCB8-06043F2275BC}"/>
              </a:ext>
            </a:extLst>
          </p:cNvPr>
          <p:cNvSpPr txBox="1"/>
          <p:nvPr/>
        </p:nvSpPr>
        <p:spPr>
          <a:xfrm>
            <a:off x="9731735" y="6702683"/>
            <a:ext cx="759113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b="1" spc="200" dirty="0" err="1">
                <a:solidFill>
                  <a:srgbClr val="003228"/>
                </a:solidFill>
                <a:cs typeface="Arial" panose="020B0604020202020204" pitchFamily="34" charset="0"/>
              </a:rPr>
              <a:t>Figure</a:t>
            </a:r>
            <a:r>
              <a:rPr lang="pl-PL" sz="1800" b="1" spc="200" dirty="0">
                <a:solidFill>
                  <a:srgbClr val="003228"/>
                </a:solidFill>
                <a:cs typeface="Arial" panose="020B0604020202020204" pitchFamily="34" charset="0"/>
              </a:rPr>
              <a:t> 1. </a:t>
            </a:r>
            <a:r>
              <a:rPr lang="en-US" dirty="0"/>
              <a:t>The figure shows a typical life cycle of a building. Here you can see the key phases and processes that are part of the cycle from production to demolition. Illustration: The Danish Transport and Construction Authority </a:t>
            </a:r>
            <a:endParaRPr lang="en-US" spc="200" dirty="0">
              <a:cs typeface="Arial" panose="020B0604020202020204" pitchFamily="34" charset="0"/>
            </a:endParaRPr>
          </a:p>
        </p:txBody>
      </p:sp>
      <p:pic>
        <p:nvPicPr>
          <p:cNvPr id="16" name="Obraz 15">
            <a:extLst>
              <a:ext uri="{FF2B5EF4-FFF2-40B4-BE49-F238E27FC236}">
                <a16:creationId xmlns:a16="http://schemas.microsoft.com/office/drawing/2014/main" id="{4142BF62-B10F-46C7-8072-C7B0C4A8EF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9566" y="2180017"/>
            <a:ext cx="8172196" cy="4596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021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1A26B79-8883-F346-A86B-83BE6EC6C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t>3</a:t>
            </a:fld>
            <a:endParaRPr lang="pl-PL" dirty="0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BC077B97-194D-5449-990A-C893D45D87D7}"/>
              </a:ext>
            </a:extLst>
          </p:cNvPr>
          <p:cNvSpPr txBox="1"/>
          <p:nvPr/>
        </p:nvSpPr>
        <p:spPr>
          <a:xfrm>
            <a:off x="1218600" y="685906"/>
            <a:ext cx="16561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0" b="1" dirty="0">
                <a:solidFill>
                  <a:srgbClr val="003228"/>
                </a:solidFill>
                <a:latin typeface="SGGW Sans" pitchFamily="2" charset="0"/>
              </a:rPr>
              <a:t>Construction </a:t>
            </a:r>
            <a:r>
              <a:rPr lang="pl-PL" sz="8000" b="1" dirty="0" err="1">
                <a:solidFill>
                  <a:srgbClr val="003228"/>
                </a:solidFill>
                <a:latin typeface="SGGW Sans" pitchFamily="2" charset="0"/>
              </a:rPr>
              <a:t>sector</a:t>
            </a:r>
            <a:endParaRPr lang="pl-PL" sz="8000" b="1" dirty="0">
              <a:solidFill>
                <a:srgbClr val="003228"/>
              </a:solidFill>
              <a:latin typeface="SGGW Sans" pitchFamily="2" charset="0"/>
            </a:endParaRP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B5D1E9E2-8E88-1341-8BFE-EA46BB83EA9A}"/>
              </a:ext>
            </a:extLst>
          </p:cNvPr>
          <p:cNvSpPr txBox="1"/>
          <p:nvPr/>
        </p:nvSpPr>
        <p:spPr>
          <a:xfrm>
            <a:off x="1218600" y="2286259"/>
            <a:ext cx="8719727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/>
              <a:t>This sector also plays a substantial role in energy-related emissions (39%) and acid rain agents. Sustaining such high greenhouse gas emissions poses significant challenges. Therefore, addressing global climate change and promoting cleaner production must involve the active participation of this industry.</a:t>
            </a:r>
            <a:endParaRPr lang="pl-PL" sz="2800" dirty="0"/>
          </a:p>
          <a:p>
            <a:pPr algn="just"/>
            <a:endParaRPr lang="pl-PL" sz="2800" dirty="0"/>
          </a:p>
          <a:p>
            <a:pPr algn="just"/>
            <a:r>
              <a:rPr lang="en-US" sz="2800" dirty="0"/>
              <a:t>Construction and demolition projects contribute significantly to EU waste, responsible for roughly one-third of total waste generation. Much of this waste ends up in landfills, posing serious environmental issues throughout the building lifecycle, especially during operation and end-of-life stages.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B335A94-CB7B-5902-FE8C-3F50D9F72A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9892" y="8598006"/>
            <a:ext cx="3364108" cy="106105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5896440-70F7-5DAB-29DE-E35CAFF39B07}"/>
              </a:ext>
            </a:extLst>
          </p:cNvPr>
          <p:cNvSpPr txBox="1"/>
          <p:nvPr/>
        </p:nvSpPr>
        <p:spPr>
          <a:xfrm>
            <a:off x="10592227" y="8337136"/>
            <a:ext cx="518751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Blended Intensive Programme</a:t>
            </a:r>
            <a:endParaRPr lang="en-US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GB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Warsaw University of Life Sciences</a:t>
            </a:r>
            <a:r>
              <a:rPr lang="en-GB" sz="1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SGGW</a:t>
            </a:r>
            <a:endParaRPr lang="en-US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7A2C4C-24D7-7587-C9C1-486F70DD4EE2}"/>
              </a:ext>
            </a:extLst>
          </p:cNvPr>
          <p:cNvSpPr txBox="1"/>
          <p:nvPr/>
        </p:nvSpPr>
        <p:spPr>
          <a:xfrm>
            <a:off x="9731735" y="9122453"/>
            <a:ext cx="690849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v-LV" sz="28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Waste Materials Application in Civil and Environmental Engineering</a:t>
            </a:r>
            <a:endParaRPr lang="en-US" sz="20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236FEF5-5FB3-599D-FCB8-06043F2275BC}"/>
              </a:ext>
            </a:extLst>
          </p:cNvPr>
          <p:cNvSpPr txBox="1"/>
          <p:nvPr/>
        </p:nvSpPr>
        <p:spPr>
          <a:xfrm>
            <a:off x="11739099" y="7207680"/>
            <a:ext cx="53303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b="1" spc="200" dirty="0" err="1">
                <a:solidFill>
                  <a:srgbClr val="003228"/>
                </a:solidFill>
                <a:cs typeface="Arial" panose="020B0604020202020204" pitchFamily="34" charset="0"/>
              </a:rPr>
              <a:t>Figure</a:t>
            </a:r>
            <a:r>
              <a:rPr lang="pl-PL" sz="1800" b="1" spc="200" dirty="0">
                <a:solidFill>
                  <a:srgbClr val="003228"/>
                </a:solidFill>
                <a:cs typeface="Arial" panose="020B0604020202020204" pitchFamily="34" charset="0"/>
              </a:rPr>
              <a:t> 2. </a:t>
            </a:r>
            <a:r>
              <a:rPr lang="pl-PL" sz="1800" spc="200" dirty="0" err="1">
                <a:solidFill>
                  <a:srgbClr val="003228"/>
                </a:solidFill>
                <a:cs typeface="Arial" panose="020B0604020202020204" pitchFamily="34" charset="0"/>
              </a:rPr>
              <a:t>Flow</a:t>
            </a:r>
            <a:r>
              <a:rPr lang="pl-PL" sz="1800" spc="200" dirty="0">
                <a:solidFill>
                  <a:srgbClr val="003228"/>
                </a:solidFill>
                <a:cs typeface="Arial" panose="020B0604020202020204" pitchFamily="34" charset="0"/>
              </a:rPr>
              <a:t> chart of </a:t>
            </a:r>
            <a:r>
              <a:rPr lang="pl-PL" sz="1800" spc="200" dirty="0" err="1">
                <a:solidFill>
                  <a:srgbClr val="003228"/>
                </a:solidFill>
                <a:cs typeface="Arial" panose="020B0604020202020204" pitchFamily="34" charset="0"/>
              </a:rPr>
              <a:t>material</a:t>
            </a:r>
            <a:r>
              <a:rPr lang="pl-PL" sz="1800" spc="200" dirty="0">
                <a:solidFill>
                  <a:srgbClr val="003228"/>
                </a:solidFill>
                <a:cs typeface="Arial" panose="020B0604020202020204" pitchFamily="34" charset="0"/>
              </a:rPr>
              <a:t> life </a:t>
            </a:r>
            <a:r>
              <a:rPr lang="pl-PL" sz="1800" spc="200" dirty="0" err="1">
                <a:solidFill>
                  <a:srgbClr val="003228"/>
                </a:solidFill>
                <a:cs typeface="Arial" panose="020B0604020202020204" pitchFamily="34" charset="0"/>
              </a:rPr>
              <a:t>cycle</a:t>
            </a:r>
            <a:endParaRPr lang="en-US" spc="200" dirty="0"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B1E1E0B-A297-B3A9-81CF-38A2CD637D61}"/>
              </a:ext>
            </a:extLst>
          </p:cNvPr>
          <p:cNvSpPr txBox="1"/>
          <p:nvPr/>
        </p:nvSpPr>
        <p:spPr>
          <a:xfrm>
            <a:off x="11739099" y="7623665"/>
            <a:ext cx="58058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https://www.igbc.ie/circular-thinking-in-construction/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8A0849D0-50D9-4D0F-B58F-5B2DA0E01D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62295" y="1048821"/>
            <a:ext cx="5494514" cy="5953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2875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1A26B79-8883-F346-A86B-83BE6EC6C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t>4</a:t>
            </a:fld>
            <a:endParaRPr lang="pl-PL" dirty="0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BC077B97-194D-5449-990A-C893D45D87D7}"/>
              </a:ext>
            </a:extLst>
          </p:cNvPr>
          <p:cNvSpPr txBox="1"/>
          <p:nvPr/>
        </p:nvSpPr>
        <p:spPr>
          <a:xfrm>
            <a:off x="1218600" y="685906"/>
            <a:ext cx="16561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0" b="1" dirty="0" err="1">
                <a:solidFill>
                  <a:srgbClr val="003228"/>
                </a:solidFill>
                <a:latin typeface="SGGW Sans" pitchFamily="2" charset="0"/>
              </a:rPr>
              <a:t>Circular</a:t>
            </a:r>
            <a:r>
              <a:rPr lang="pl-PL" sz="8000" b="1" dirty="0">
                <a:solidFill>
                  <a:srgbClr val="003228"/>
                </a:solidFill>
                <a:latin typeface="SGGW Sans" pitchFamily="2" charset="0"/>
              </a:rPr>
              <a:t> </a:t>
            </a:r>
            <a:r>
              <a:rPr lang="pl-PL" sz="8000" b="1" dirty="0" err="1">
                <a:solidFill>
                  <a:srgbClr val="003228"/>
                </a:solidFill>
                <a:latin typeface="SGGW Sans" pitchFamily="2" charset="0"/>
              </a:rPr>
              <a:t>economy</a:t>
            </a:r>
            <a:endParaRPr lang="pl-PL" sz="8000" b="1" dirty="0">
              <a:solidFill>
                <a:srgbClr val="003228"/>
              </a:solidFill>
              <a:latin typeface="SGGW Sans" pitchFamily="2" charset="0"/>
            </a:endParaRP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B5D1E9E2-8E88-1341-8BFE-EA46BB83EA9A}"/>
              </a:ext>
            </a:extLst>
          </p:cNvPr>
          <p:cNvSpPr txBox="1"/>
          <p:nvPr/>
        </p:nvSpPr>
        <p:spPr>
          <a:xfrm>
            <a:off x="1218600" y="2286259"/>
            <a:ext cx="871972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/>
              <a:t>The Circular Economy (CE) concept, </a:t>
            </a:r>
            <a:r>
              <a:rPr lang="pl-PL" sz="2800" dirty="0" err="1"/>
              <a:t>comes</a:t>
            </a:r>
            <a:r>
              <a:rPr lang="en-US" sz="2800" dirty="0"/>
              <a:t> from industrial ecology, </a:t>
            </a:r>
            <a:r>
              <a:rPr lang="pl-PL" sz="2800" dirty="0"/>
              <a:t>and </a:t>
            </a:r>
            <a:r>
              <a:rPr lang="pl-PL" sz="2800" dirty="0" err="1"/>
              <a:t>combines</a:t>
            </a:r>
            <a:r>
              <a:rPr lang="en-US" sz="2800" dirty="0"/>
              <a:t> various pre-existing ideas from multiple scientific domains with shared characteristics. These include industrial ecosystems, the 3Rs principle (reduce, reuse, and recycle), cleaner production encompassing circular material flows in manufacturing systems, product-service systems, eco-efficiency, cradle-to-cradle design, green growth, biomimicry, natural capitalism, social-ecological system resilience, the notion of zero emissions, and more.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B335A94-CB7B-5902-FE8C-3F50D9F72A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9892" y="8598006"/>
            <a:ext cx="3364108" cy="106105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5896440-70F7-5DAB-29DE-E35CAFF39B07}"/>
              </a:ext>
            </a:extLst>
          </p:cNvPr>
          <p:cNvSpPr txBox="1"/>
          <p:nvPr/>
        </p:nvSpPr>
        <p:spPr>
          <a:xfrm>
            <a:off x="10592227" y="8337136"/>
            <a:ext cx="518751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Blended Intensive Programme</a:t>
            </a:r>
            <a:endParaRPr lang="en-US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GB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Warsaw University of Life Sciences</a:t>
            </a:r>
            <a:r>
              <a:rPr lang="en-GB" sz="1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SGGW</a:t>
            </a:r>
            <a:endParaRPr lang="en-US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7A2C4C-24D7-7587-C9C1-486F70DD4EE2}"/>
              </a:ext>
            </a:extLst>
          </p:cNvPr>
          <p:cNvSpPr txBox="1"/>
          <p:nvPr/>
        </p:nvSpPr>
        <p:spPr>
          <a:xfrm>
            <a:off x="9731735" y="9122453"/>
            <a:ext cx="690849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v-LV" sz="28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Waste Materials Application in Civil and Environmental Engineering</a:t>
            </a:r>
            <a:endParaRPr lang="en-US" sz="20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236FEF5-5FB3-599D-FCB8-06043F2275BC}"/>
              </a:ext>
            </a:extLst>
          </p:cNvPr>
          <p:cNvSpPr txBox="1"/>
          <p:nvPr/>
        </p:nvSpPr>
        <p:spPr>
          <a:xfrm>
            <a:off x="11739099" y="7207680"/>
            <a:ext cx="53303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b="1" spc="200" dirty="0" err="1">
                <a:solidFill>
                  <a:srgbClr val="003228"/>
                </a:solidFill>
                <a:cs typeface="Arial" panose="020B0604020202020204" pitchFamily="34" charset="0"/>
              </a:rPr>
              <a:t>Figure</a:t>
            </a:r>
            <a:r>
              <a:rPr lang="pl-PL" sz="1800" b="1" spc="200" dirty="0">
                <a:solidFill>
                  <a:srgbClr val="003228"/>
                </a:solidFill>
                <a:cs typeface="Arial" panose="020B0604020202020204" pitchFamily="34" charset="0"/>
              </a:rPr>
              <a:t> 2. </a:t>
            </a:r>
            <a:r>
              <a:rPr lang="pl-PL" sz="1800" spc="200" dirty="0" err="1">
                <a:solidFill>
                  <a:srgbClr val="003228"/>
                </a:solidFill>
                <a:cs typeface="Arial" panose="020B0604020202020204" pitchFamily="34" charset="0"/>
              </a:rPr>
              <a:t>Flow</a:t>
            </a:r>
            <a:r>
              <a:rPr lang="pl-PL" sz="1800" spc="200" dirty="0">
                <a:solidFill>
                  <a:srgbClr val="003228"/>
                </a:solidFill>
                <a:cs typeface="Arial" panose="020B0604020202020204" pitchFamily="34" charset="0"/>
              </a:rPr>
              <a:t> chart of </a:t>
            </a:r>
            <a:r>
              <a:rPr lang="pl-PL" sz="1800" spc="200" dirty="0" err="1">
                <a:solidFill>
                  <a:srgbClr val="003228"/>
                </a:solidFill>
                <a:cs typeface="Arial" panose="020B0604020202020204" pitchFamily="34" charset="0"/>
              </a:rPr>
              <a:t>material</a:t>
            </a:r>
            <a:r>
              <a:rPr lang="pl-PL" sz="1800" spc="200" dirty="0">
                <a:solidFill>
                  <a:srgbClr val="003228"/>
                </a:solidFill>
                <a:cs typeface="Arial" panose="020B0604020202020204" pitchFamily="34" charset="0"/>
              </a:rPr>
              <a:t> life </a:t>
            </a:r>
            <a:r>
              <a:rPr lang="pl-PL" sz="1800" spc="200" dirty="0" err="1">
                <a:solidFill>
                  <a:srgbClr val="003228"/>
                </a:solidFill>
                <a:cs typeface="Arial" panose="020B0604020202020204" pitchFamily="34" charset="0"/>
              </a:rPr>
              <a:t>cycle</a:t>
            </a:r>
            <a:endParaRPr lang="en-US" spc="200" dirty="0"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B1E1E0B-A297-B3A9-81CF-38A2CD637D61}"/>
              </a:ext>
            </a:extLst>
          </p:cNvPr>
          <p:cNvSpPr txBox="1"/>
          <p:nvPr/>
        </p:nvSpPr>
        <p:spPr>
          <a:xfrm>
            <a:off x="11739099" y="7623665"/>
            <a:ext cx="58058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https://www.igbc.ie/circular-thinking-in-construction/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8A0849D0-50D9-4D0F-B58F-5B2DA0E01D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62295" y="1048821"/>
            <a:ext cx="5494514" cy="5953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475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1A26B79-8883-F346-A86B-83BE6EC6C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t>5</a:t>
            </a:fld>
            <a:endParaRPr lang="pl-PL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BC077B97-194D-5449-990A-C893D45D87D7}"/>
              </a:ext>
            </a:extLst>
          </p:cNvPr>
          <p:cNvSpPr txBox="1"/>
          <p:nvPr/>
        </p:nvSpPr>
        <p:spPr>
          <a:xfrm>
            <a:off x="1012607" y="422821"/>
            <a:ext cx="158121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b="1" dirty="0" err="1">
                <a:solidFill>
                  <a:srgbClr val="003228"/>
                </a:solidFill>
                <a:latin typeface="SGGW Sans" pitchFamily="2" charset="0"/>
              </a:rPr>
              <a:t>Introductory</a:t>
            </a:r>
            <a:endParaRPr lang="pl-PL" sz="4800" b="1" dirty="0">
              <a:solidFill>
                <a:srgbClr val="003228"/>
              </a:solidFill>
              <a:latin typeface="SGGW Sans" pitchFamily="2" charset="0"/>
            </a:endParaRP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B5D1E9E2-8E88-1341-8BFE-EA46BB83EA9A}"/>
              </a:ext>
            </a:extLst>
          </p:cNvPr>
          <p:cNvSpPr txBox="1"/>
          <p:nvPr/>
        </p:nvSpPr>
        <p:spPr>
          <a:xfrm>
            <a:off x="1012607" y="1300471"/>
            <a:ext cx="9262133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/>
              <a:t>Welcome to the course on "Waste Materials Application in Civil and Environmental Engineering." In this course, we </a:t>
            </a:r>
            <a:r>
              <a:rPr lang="pl-PL" sz="2800" dirty="0" err="1"/>
              <a:t>explore</a:t>
            </a:r>
            <a:r>
              <a:rPr lang="pl-PL" sz="2800" dirty="0"/>
              <a:t> </a:t>
            </a:r>
            <a:r>
              <a:rPr lang="en-US" sz="2800" dirty="0"/>
              <a:t>the innovative and transformative concept of Circular Economy (CE) and its profound impact on the fields of civil and environmental engineering</a:t>
            </a:r>
            <a:r>
              <a:rPr lang="pl-PL" sz="2800" dirty="0"/>
              <a:t>. We </a:t>
            </a:r>
            <a:r>
              <a:rPr lang="pl-PL" sz="2800" dirty="0" err="1"/>
              <a:t>will</a:t>
            </a:r>
            <a:r>
              <a:rPr lang="pl-PL" sz="2800" dirty="0"/>
              <a:t> </a:t>
            </a:r>
            <a:r>
              <a:rPr lang="pl-PL" sz="2800" dirty="0" err="1"/>
              <a:t>focus</a:t>
            </a:r>
            <a:r>
              <a:rPr lang="pl-PL" sz="2800" dirty="0"/>
              <a:t> on:</a:t>
            </a:r>
          </a:p>
          <a:p>
            <a:pPr algn="just"/>
            <a:endParaRPr lang="pl-PL" sz="2800" spc="200" dirty="0">
              <a:solidFill>
                <a:srgbClr val="003228"/>
              </a:solidFill>
              <a:cs typeface="Arial" panose="020B0604020202020204" pitchFamily="34" charset="0"/>
            </a:endParaRPr>
          </a:p>
          <a:p>
            <a:pPr algn="just"/>
            <a:r>
              <a:rPr lang="en-US" sz="2800" b="1" dirty="0"/>
              <a:t>Understanding the Paradigm Shift:</a:t>
            </a:r>
            <a:r>
              <a:rPr lang="en-US" sz="2800" dirty="0"/>
              <a:t> The concept of the Circular Economy has evolved from a multitude of scientific disciplines, each contributing valuable insights and approaches. It encompasses industrial ecosystems, the 3Rs principle (reduce, reuse, and recycle), cleaner production methods, eco-efficiency, cradle-to-cradle design, and many more. This paradigm shift seeks to replace the traditional "take-make-dispose" model that has posed significant challenges to environmental sustainability.</a:t>
            </a:r>
            <a:endParaRPr lang="en-AU" sz="2800" spc="200" dirty="0">
              <a:solidFill>
                <a:srgbClr val="003228"/>
              </a:solidFill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B335A94-CB7B-5902-FE8C-3F50D9F72A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9892" y="8598006"/>
            <a:ext cx="3364108" cy="106105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5896440-70F7-5DAB-29DE-E35CAFF39B07}"/>
              </a:ext>
            </a:extLst>
          </p:cNvPr>
          <p:cNvSpPr txBox="1"/>
          <p:nvPr/>
        </p:nvSpPr>
        <p:spPr>
          <a:xfrm>
            <a:off x="10592227" y="8337136"/>
            <a:ext cx="518751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Blended Intensive Programme</a:t>
            </a:r>
            <a:endParaRPr lang="en-US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GB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Warsaw University of Life Sciences</a:t>
            </a:r>
            <a:r>
              <a:rPr lang="en-GB" sz="1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SGGW</a:t>
            </a:r>
            <a:endParaRPr lang="en-US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7A2C4C-24D7-7587-C9C1-486F70DD4EE2}"/>
              </a:ext>
            </a:extLst>
          </p:cNvPr>
          <p:cNvSpPr txBox="1"/>
          <p:nvPr/>
        </p:nvSpPr>
        <p:spPr>
          <a:xfrm>
            <a:off x="9731735" y="9122453"/>
            <a:ext cx="690849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v-LV" sz="28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Waste Materials Application in Civil and Environmental Engineering</a:t>
            </a:r>
            <a:endParaRPr lang="en-US" sz="20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6" name="TextBox 8">
            <a:extLst>
              <a:ext uri="{FF2B5EF4-FFF2-40B4-BE49-F238E27FC236}">
                <a16:creationId xmlns:a16="http://schemas.microsoft.com/office/drawing/2014/main" id="{21389A83-C68F-4F19-BC37-16285E4C11E1}"/>
              </a:ext>
            </a:extLst>
          </p:cNvPr>
          <p:cNvSpPr txBox="1"/>
          <p:nvPr/>
        </p:nvSpPr>
        <p:spPr>
          <a:xfrm>
            <a:off x="11739099" y="7207680"/>
            <a:ext cx="53303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b="1" spc="200" dirty="0" err="1">
                <a:solidFill>
                  <a:srgbClr val="003228"/>
                </a:solidFill>
                <a:cs typeface="Arial" panose="020B0604020202020204" pitchFamily="34" charset="0"/>
              </a:rPr>
              <a:t>Figure</a:t>
            </a:r>
            <a:r>
              <a:rPr lang="pl-PL" sz="1800" b="1" spc="200" dirty="0">
                <a:solidFill>
                  <a:srgbClr val="003228"/>
                </a:solidFill>
                <a:cs typeface="Arial" panose="020B0604020202020204" pitchFamily="34" charset="0"/>
              </a:rPr>
              <a:t> 2. </a:t>
            </a:r>
            <a:r>
              <a:rPr lang="pl-PL" sz="1800" spc="200" dirty="0" err="1">
                <a:solidFill>
                  <a:srgbClr val="003228"/>
                </a:solidFill>
                <a:cs typeface="Arial" panose="020B0604020202020204" pitchFamily="34" charset="0"/>
              </a:rPr>
              <a:t>Flow</a:t>
            </a:r>
            <a:r>
              <a:rPr lang="pl-PL" sz="1800" spc="200" dirty="0">
                <a:solidFill>
                  <a:srgbClr val="003228"/>
                </a:solidFill>
                <a:cs typeface="Arial" panose="020B0604020202020204" pitchFamily="34" charset="0"/>
              </a:rPr>
              <a:t> chart of </a:t>
            </a:r>
            <a:r>
              <a:rPr lang="pl-PL" sz="1800" spc="200" dirty="0" err="1">
                <a:solidFill>
                  <a:srgbClr val="003228"/>
                </a:solidFill>
                <a:cs typeface="Arial" panose="020B0604020202020204" pitchFamily="34" charset="0"/>
              </a:rPr>
              <a:t>material</a:t>
            </a:r>
            <a:r>
              <a:rPr lang="pl-PL" sz="1800" spc="200" dirty="0">
                <a:solidFill>
                  <a:srgbClr val="003228"/>
                </a:solidFill>
                <a:cs typeface="Arial" panose="020B0604020202020204" pitchFamily="34" charset="0"/>
              </a:rPr>
              <a:t> life </a:t>
            </a:r>
            <a:r>
              <a:rPr lang="pl-PL" sz="1800" spc="200" dirty="0" err="1">
                <a:solidFill>
                  <a:srgbClr val="003228"/>
                </a:solidFill>
                <a:cs typeface="Arial" panose="020B0604020202020204" pitchFamily="34" charset="0"/>
              </a:rPr>
              <a:t>cycle</a:t>
            </a:r>
            <a:endParaRPr lang="en-US" spc="200" dirty="0">
              <a:cs typeface="Arial" panose="020B0604020202020204" pitchFamily="34" charset="0"/>
            </a:endParaRPr>
          </a:p>
        </p:txBody>
      </p:sp>
      <p:sp>
        <p:nvSpPr>
          <p:cNvPr id="17" name="TextBox 12">
            <a:extLst>
              <a:ext uri="{FF2B5EF4-FFF2-40B4-BE49-F238E27FC236}">
                <a16:creationId xmlns:a16="http://schemas.microsoft.com/office/drawing/2014/main" id="{0193374D-213B-402D-90BD-9FFB43D7592F}"/>
              </a:ext>
            </a:extLst>
          </p:cNvPr>
          <p:cNvSpPr txBox="1"/>
          <p:nvPr/>
        </p:nvSpPr>
        <p:spPr>
          <a:xfrm>
            <a:off x="11739099" y="7623665"/>
            <a:ext cx="58058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https://www.igbc.ie/circular-thinking-in-construction/</a:t>
            </a:r>
          </a:p>
        </p:txBody>
      </p:sp>
      <p:pic>
        <p:nvPicPr>
          <p:cNvPr id="18" name="Obraz 17">
            <a:extLst>
              <a:ext uri="{FF2B5EF4-FFF2-40B4-BE49-F238E27FC236}">
                <a16:creationId xmlns:a16="http://schemas.microsoft.com/office/drawing/2014/main" id="{6E9F0E9B-517B-4A3E-BD94-9151D5418B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62295" y="1048821"/>
            <a:ext cx="5494514" cy="5953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307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1A26B79-8883-F346-A86B-83BE6EC6C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t>6</a:t>
            </a:fld>
            <a:endParaRPr lang="pl-PL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BC077B97-194D-5449-990A-C893D45D87D7}"/>
              </a:ext>
            </a:extLst>
          </p:cNvPr>
          <p:cNvSpPr txBox="1"/>
          <p:nvPr/>
        </p:nvSpPr>
        <p:spPr>
          <a:xfrm>
            <a:off x="1012607" y="422821"/>
            <a:ext cx="158121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b="1" dirty="0" err="1">
                <a:solidFill>
                  <a:srgbClr val="003228"/>
                </a:solidFill>
                <a:latin typeface="SGGW Sans" pitchFamily="2" charset="0"/>
              </a:rPr>
              <a:t>Introductory</a:t>
            </a:r>
            <a:endParaRPr lang="pl-PL" sz="4800" b="1" dirty="0">
              <a:solidFill>
                <a:srgbClr val="003228"/>
              </a:solidFill>
              <a:latin typeface="SGGW Sans" pitchFamily="2" charset="0"/>
            </a:endParaRP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B5D1E9E2-8E88-1341-8BFE-EA46BB83EA9A}"/>
              </a:ext>
            </a:extLst>
          </p:cNvPr>
          <p:cNvSpPr txBox="1"/>
          <p:nvPr/>
        </p:nvSpPr>
        <p:spPr>
          <a:xfrm>
            <a:off x="1148825" y="2310121"/>
            <a:ext cx="926213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b="1" dirty="0"/>
              <a:t>The Environmental Imperative:</a:t>
            </a:r>
            <a:r>
              <a:rPr lang="en-US" sz="2800" dirty="0"/>
              <a:t> The building and construction sector, integral to the global economy, exert substantial influence on the environment. This sector is a significant contributor to resource consumption, energy use, and greenhouse gas emissions. Moreover, construction and demolition activities generate a substantial portion of the EU's waste, which, if not managed sustainably, leads to long-term environmental problems.</a:t>
            </a:r>
            <a:r>
              <a:rPr lang="pl-PL" sz="2800" dirty="0"/>
              <a:t> Here </a:t>
            </a:r>
            <a:r>
              <a:rPr lang="pl-PL" sz="2800" dirty="0" err="1"/>
              <a:t>you</a:t>
            </a:r>
            <a:r>
              <a:rPr lang="pl-PL" sz="2800" dirty="0"/>
              <a:t> </a:t>
            </a:r>
            <a:r>
              <a:rPr lang="pl-PL" sz="2800" dirty="0" err="1"/>
              <a:t>will</a:t>
            </a:r>
            <a:r>
              <a:rPr lang="pl-PL" sz="2800" dirty="0"/>
              <a:t> </a:t>
            </a:r>
            <a:r>
              <a:rPr lang="pl-PL" sz="2800" dirty="0" err="1"/>
              <a:t>learn</a:t>
            </a:r>
            <a:r>
              <a:rPr lang="pl-PL" sz="2800" dirty="0"/>
              <a:t> </a:t>
            </a:r>
            <a:r>
              <a:rPr lang="pl-PL" sz="2800" dirty="0" err="1"/>
              <a:t>how</a:t>
            </a:r>
            <a:r>
              <a:rPr lang="pl-PL" sz="2800" dirty="0"/>
              <a:t> to </a:t>
            </a:r>
            <a:r>
              <a:rPr lang="pl-PL" sz="2800" dirty="0" err="1"/>
              <a:t>deal</a:t>
            </a:r>
            <a:r>
              <a:rPr lang="pl-PL" sz="2800" dirty="0"/>
              <a:t> with waste materials and </a:t>
            </a:r>
            <a:r>
              <a:rPr lang="pl-PL" sz="2800" dirty="0" err="1"/>
              <a:t>how</a:t>
            </a:r>
            <a:r>
              <a:rPr lang="pl-PL" sz="2800" dirty="0"/>
              <a:t> to </a:t>
            </a:r>
            <a:r>
              <a:rPr lang="pl-PL" sz="2800" dirty="0" err="1"/>
              <a:t>reuse</a:t>
            </a:r>
            <a:r>
              <a:rPr lang="pl-PL" sz="2800" dirty="0"/>
              <a:t> </a:t>
            </a:r>
            <a:r>
              <a:rPr lang="pl-PL" sz="2800" dirty="0" err="1"/>
              <a:t>them</a:t>
            </a:r>
            <a:r>
              <a:rPr lang="pl-PL" sz="2800" dirty="0"/>
              <a:t> </a:t>
            </a:r>
            <a:r>
              <a:rPr lang="pl-PL" sz="2800" dirty="0" err="1"/>
              <a:t>instead</a:t>
            </a:r>
            <a:r>
              <a:rPr lang="pl-PL" sz="2800" dirty="0"/>
              <a:t> </a:t>
            </a:r>
            <a:r>
              <a:rPr lang="pl-PL" sz="2800" dirty="0" err="1"/>
              <a:t>natural</a:t>
            </a:r>
            <a:r>
              <a:rPr lang="pl-PL" sz="2800" dirty="0"/>
              <a:t> </a:t>
            </a:r>
            <a:r>
              <a:rPr lang="pl-PL" sz="2800" dirty="0" err="1"/>
              <a:t>resources</a:t>
            </a:r>
            <a:r>
              <a:rPr lang="pl-PL" sz="2800" dirty="0"/>
              <a:t>.</a:t>
            </a:r>
            <a:endParaRPr lang="en-AU" sz="2800" spc="200" dirty="0">
              <a:solidFill>
                <a:srgbClr val="003228"/>
              </a:solidFill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B335A94-CB7B-5902-FE8C-3F50D9F72A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9892" y="8598006"/>
            <a:ext cx="3364108" cy="106105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5896440-70F7-5DAB-29DE-E35CAFF39B07}"/>
              </a:ext>
            </a:extLst>
          </p:cNvPr>
          <p:cNvSpPr txBox="1"/>
          <p:nvPr/>
        </p:nvSpPr>
        <p:spPr>
          <a:xfrm>
            <a:off x="10592227" y="8337136"/>
            <a:ext cx="518751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Blended Intensive Programme</a:t>
            </a:r>
            <a:endParaRPr lang="en-US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GB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Warsaw University of Life Sciences</a:t>
            </a:r>
            <a:r>
              <a:rPr lang="en-GB" sz="1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SGGW</a:t>
            </a:r>
            <a:endParaRPr lang="en-US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7A2C4C-24D7-7587-C9C1-486F70DD4EE2}"/>
              </a:ext>
            </a:extLst>
          </p:cNvPr>
          <p:cNvSpPr txBox="1"/>
          <p:nvPr/>
        </p:nvSpPr>
        <p:spPr>
          <a:xfrm>
            <a:off x="9731735" y="9122453"/>
            <a:ext cx="690849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v-LV" sz="28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Waste Materials Application in Civil and Environmental Engineering</a:t>
            </a:r>
            <a:endParaRPr lang="en-US" sz="20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6" name="TextBox 8">
            <a:extLst>
              <a:ext uri="{FF2B5EF4-FFF2-40B4-BE49-F238E27FC236}">
                <a16:creationId xmlns:a16="http://schemas.microsoft.com/office/drawing/2014/main" id="{21389A83-C68F-4F19-BC37-16285E4C11E1}"/>
              </a:ext>
            </a:extLst>
          </p:cNvPr>
          <p:cNvSpPr txBox="1"/>
          <p:nvPr/>
        </p:nvSpPr>
        <p:spPr>
          <a:xfrm>
            <a:off x="11739099" y="7207680"/>
            <a:ext cx="53303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b="1" spc="200" dirty="0" err="1">
                <a:solidFill>
                  <a:srgbClr val="003228"/>
                </a:solidFill>
                <a:cs typeface="Arial" panose="020B0604020202020204" pitchFamily="34" charset="0"/>
              </a:rPr>
              <a:t>Figure</a:t>
            </a:r>
            <a:r>
              <a:rPr lang="pl-PL" sz="1800" b="1" spc="200" dirty="0">
                <a:solidFill>
                  <a:srgbClr val="003228"/>
                </a:solidFill>
                <a:cs typeface="Arial" panose="020B0604020202020204" pitchFamily="34" charset="0"/>
              </a:rPr>
              <a:t> 2. </a:t>
            </a:r>
            <a:r>
              <a:rPr lang="pl-PL" sz="1800" spc="200" dirty="0" err="1">
                <a:solidFill>
                  <a:srgbClr val="003228"/>
                </a:solidFill>
                <a:cs typeface="Arial" panose="020B0604020202020204" pitchFamily="34" charset="0"/>
              </a:rPr>
              <a:t>Flow</a:t>
            </a:r>
            <a:r>
              <a:rPr lang="pl-PL" sz="1800" spc="200" dirty="0">
                <a:solidFill>
                  <a:srgbClr val="003228"/>
                </a:solidFill>
                <a:cs typeface="Arial" panose="020B0604020202020204" pitchFamily="34" charset="0"/>
              </a:rPr>
              <a:t> chart of </a:t>
            </a:r>
            <a:r>
              <a:rPr lang="pl-PL" sz="1800" spc="200" dirty="0" err="1">
                <a:solidFill>
                  <a:srgbClr val="003228"/>
                </a:solidFill>
                <a:cs typeface="Arial" panose="020B0604020202020204" pitchFamily="34" charset="0"/>
              </a:rPr>
              <a:t>material</a:t>
            </a:r>
            <a:r>
              <a:rPr lang="pl-PL" sz="1800" spc="200" dirty="0">
                <a:solidFill>
                  <a:srgbClr val="003228"/>
                </a:solidFill>
                <a:cs typeface="Arial" panose="020B0604020202020204" pitchFamily="34" charset="0"/>
              </a:rPr>
              <a:t> life </a:t>
            </a:r>
            <a:r>
              <a:rPr lang="pl-PL" sz="1800" spc="200" dirty="0" err="1">
                <a:solidFill>
                  <a:srgbClr val="003228"/>
                </a:solidFill>
                <a:cs typeface="Arial" panose="020B0604020202020204" pitchFamily="34" charset="0"/>
              </a:rPr>
              <a:t>cycle</a:t>
            </a:r>
            <a:endParaRPr lang="en-US" spc="200" dirty="0">
              <a:cs typeface="Arial" panose="020B0604020202020204" pitchFamily="34" charset="0"/>
            </a:endParaRPr>
          </a:p>
        </p:txBody>
      </p:sp>
      <p:sp>
        <p:nvSpPr>
          <p:cNvPr id="17" name="TextBox 12">
            <a:extLst>
              <a:ext uri="{FF2B5EF4-FFF2-40B4-BE49-F238E27FC236}">
                <a16:creationId xmlns:a16="http://schemas.microsoft.com/office/drawing/2014/main" id="{0193374D-213B-402D-90BD-9FFB43D7592F}"/>
              </a:ext>
            </a:extLst>
          </p:cNvPr>
          <p:cNvSpPr txBox="1"/>
          <p:nvPr/>
        </p:nvSpPr>
        <p:spPr>
          <a:xfrm>
            <a:off x="11739099" y="7623665"/>
            <a:ext cx="58058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https://www.igbc.ie/circular-thinking-in-construction/</a:t>
            </a:r>
          </a:p>
        </p:txBody>
      </p:sp>
      <p:pic>
        <p:nvPicPr>
          <p:cNvPr id="18" name="Obraz 17">
            <a:extLst>
              <a:ext uri="{FF2B5EF4-FFF2-40B4-BE49-F238E27FC236}">
                <a16:creationId xmlns:a16="http://schemas.microsoft.com/office/drawing/2014/main" id="{6E9F0E9B-517B-4A3E-BD94-9151D5418B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62295" y="1048821"/>
            <a:ext cx="5494514" cy="5953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94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1A26B79-8883-F346-A86B-83BE6EC6C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t>7</a:t>
            </a:fld>
            <a:endParaRPr lang="pl-PL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BC077B97-194D-5449-990A-C893D45D87D7}"/>
              </a:ext>
            </a:extLst>
          </p:cNvPr>
          <p:cNvSpPr txBox="1"/>
          <p:nvPr/>
        </p:nvSpPr>
        <p:spPr>
          <a:xfrm>
            <a:off x="1012607" y="422821"/>
            <a:ext cx="158121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b="1" dirty="0" err="1">
                <a:solidFill>
                  <a:srgbClr val="003228"/>
                </a:solidFill>
                <a:latin typeface="SGGW Sans" pitchFamily="2" charset="0"/>
              </a:rPr>
              <a:t>Introductory</a:t>
            </a:r>
            <a:endParaRPr lang="pl-PL" sz="4800" b="1" dirty="0">
              <a:solidFill>
                <a:srgbClr val="003228"/>
              </a:solidFill>
              <a:latin typeface="SGGW Sans" pitchFamily="2" charset="0"/>
            </a:endParaRP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B5D1E9E2-8E88-1341-8BFE-EA46BB83EA9A}"/>
              </a:ext>
            </a:extLst>
          </p:cNvPr>
          <p:cNvSpPr txBox="1"/>
          <p:nvPr/>
        </p:nvSpPr>
        <p:spPr>
          <a:xfrm>
            <a:off x="966458" y="1698480"/>
            <a:ext cx="9262133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b="1" dirty="0"/>
              <a:t>Course Focus:</a:t>
            </a:r>
            <a:r>
              <a:rPr lang="en-US" sz="2800" dirty="0"/>
              <a:t> In this course, we will explore how the principles of Circular Economy can revolutionize the civil and environmental engineering fields. We will </a:t>
            </a:r>
            <a:r>
              <a:rPr lang="pl-PL" sz="2800" dirty="0" err="1"/>
              <a:t>look</a:t>
            </a:r>
            <a:r>
              <a:rPr lang="en-US" sz="2800" dirty="0"/>
              <a:t> into concepts like </a:t>
            </a:r>
            <a:r>
              <a:rPr lang="pl-PL" sz="2800" dirty="0" err="1"/>
              <a:t>toxicology</a:t>
            </a:r>
            <a:r>
              <a:rPr lang="en-US" sz="2800" dirty="0"/>
              <a:t>, waste </a:t>
            </a:r>
            <a:r>
              <a:rPr lang="pl-PL" sz="2800" dirty="0" err="1"/>
              <a:t>types</a:t>
            </a:r>
            <a:r>
              <a:rPr lang="en-US" sz="2800" dirty="0"/>
              <a:t>, </a:t>
            </a:r>
            <a:r>
              <a:rPr lang="pl-PL" sz="2800" dirty="0" err="1"/>
              <a:t>testing</a:t>
            </a:r>
            <a:r>
              <a:rPr lang="pl-PL" sz="2800" dirty="0"/>
              <a:t> for </a:t>
            </a:r>
            <a:r>
              <a:rPr lang="pl-PL" sz="2800" dirty="0" err="1"/>
              <a:t>geotechnical</a:t>
            </a:r>
            <a:r>
              <a:rPr lang="pl-PL" sz="2800" dirty="0"/>
              <a:t> </a:t>
            </a:r>
            <a:r>
              <a:rPr lang="pl-PL" sz="2800" dirty="0" err="1"/>
              <a:t>parameters</a:t>
            </a:r>
            <a:r>
              <a:rPr lang="en-US" sz="2800" dirty="0"/>
              <a:t>, and </a:t>
            </a:r>
            <a:r>
              <a:rPr lang="pl-PL" sz="2800" dirty="0" err="1"/>
              <a:t>desing</a:t>
            </a:r>
            <a:r>
              <a:rPr lang="en-US" sz="2800" dirty="0"/>
              <a:t>. By understanding and applying these principles, you will be equipped to address the challenges posed by the traditional linear economy and work towards a more sustainable, circular approach.</a:t>
            </a:r>
            <a:endParaRPr lang="pl-PL" sz="2800" dirty="0"/>
          </a:p>
          <a:p>
            <a:pPr algn="just"/>
            <a:endParaRPr lang="en-US" sz="2800" dirty="0"/>
          </a:p>
          <a:p>
            <a:pPr algn="just"/>
            <a:r>
              <a:rPr lang="en-US" sz="2800" dirty="0"/>
              <a:t>By the end of this course, you will not only be familiar with the theoretical foundations of Circular Economy but also equipped with practical knowledge to apply these principles in real-world civil and environmental engineering scenarios.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B335A94-CB7B-5902-FE8C-3F50D9F72A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9892" y="8598006"/>
            <a:ext cx="3364108" cy="106105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5896440-70F7-5DAB-29DE-E35CAFF39B07}"/>
              </a:ext>
            </a:extLst>
          </p:cNvPr>
          <p:cNvSpPr txBox="1"/>
          <p:nvPr/>
        </p:nvSpPr>
        <p:spPr>
          <a:xfrm>
            <a:off x="10592227" y="8337136"/>
            <a:ext cx="518751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Blended Intensive Programme</a:t>
            </a:r>
            <a:endParaRPr lang="en-US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GB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Warsaw University of Life Sciences</a:t>
            </a:r>
            <a:r>
              <a:rPr lang="en-GB" sz="1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SGGW</a:t>
            </a:r>
            <a:endParaRPr lang="en-US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7A2C4C-24D7-7587-C9C1-486F70DD4EE2}"/>
              </a:ext>
            </a:extLst>
          </p:cNvPr>
          <p:cNvSpPr txBox="1"/>
          <p:nvPr/>
        </p:nvSpPr>
        <p:spPr>
          <a:xfrm>
            <a:off x="9731735" y="9122453"/>
            <a:ext cx="690849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v-LV" sz="28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Waste Materials Application in Civil and Environmental Engineering</a:t>
            </a:r>
            <a:endParaRPr lang="en-US" sz="20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6" name="TextBox 8">
            <a:extLst>
              <a:ext uri="{FF2B5EF4-FFF2-40B4-BE49-F238E27FC236}">
                <a16:creationId xmlns:a16="http://schemas.microsoft.com/office/drawing/2014/main" id="{21389A83-C68F-4F19-BC37-16285E4C11E1}"/>
              </a:ext>
            </a:extLst>
          </p:cNvPr>
          <p:cNvSpPr txBox="1"/>
          <p:nvPr/>
        </p:nvSpPr>
        <p:spPr>
          <a:xfrm>
            <a:off x="11739099" y="7207680"/>
            <a:ext cx="53303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b="1" spc="200" dirty="0" err="1">
                <a:solidFill>
                  <a:srgbClr val="003228"/>
                </a:solidFill>
                <a:cs typeface="Arial" panose="020B0604020202020204" pitchFamily="34" charset="0"/>
              </a:rPr>
              <a:t>Figure</a:t>
            </a:r>
            <a:r>
              <a:rPr lang="pl-PL" sz="1800" b="1" spc="200" dirty="0">
                <a:solidFill>
                  <a:srgbClr val="003228"/>
                </a:solidFill>
                <a:cs typeface="Arial" panose="020B0604020202020204" pitchFamily="34" charset="0"/>
              </a:rPr>
              <a:t> 2. </a:t>
            </a:r>
            <a:r>
              <a:rPr lang="pl-PL" sz="1800" spc="200" dirty="0" err="1">
                <a:solidFill>
                  <a:srgbClr val="003228"/>
                </a:solidFill>
                <a:cs typeface="Arial" panose="020B0604020202020204" pitchFamily="34" charset="0"/>
              </a:rPr>
              <a:t>Flow</a:t>
            </a:r>
            <a:r>
              <a:rPr lang="pl-PL" sz="1800" spc="200" dirty="0">
                <a:solidFill>
                  <a:srgbClr val="003228"/>
                </a:solidFill>
                <a:cs typeface="Arial" panose="020B0604020202020204" pitchFamily="34" charset="0"/>
              </a:rPr>
              <a:t> chart of </a:t>
            </a:r>
            <a:r>
              <a:rPr lang="pl-PL" sz="1800" spc="200" dirty="0" err="1">
                <a:solidFill>
                  <a:srgbClr val="003228"/>
                </a:solidFill>
                <a:cs typeface="Arial" panose="020B0604020202020204" pitchFamily="34" charset="0"/>
              </a:rPr>
              <a:t>material</a:t>
            </a:r>
            <a:r>
              <a:rPr lang="pl-PL" sz="1800" spc="200" dirty="0">
                <a:solidFill>
                  <a:srgbClr val="003228"/>
                </a:solidFill>
                <a:cs typeface="Arial" panose="020B0604020202020204" pitchFamily="34" charset="0"/>
              </a:rPr>
              <a:t> life </a:t>
            </a:r>
            <a:r>
              <a:rPr lang="pl-PL" sz="1800" spc="200" dirty="0" err="1">
                <a:solidFill>
                  <a:srgbClr val="003228"/>
                </a:solidFill>
                <a:cs typeface="Arial" panose="020B0604020202020204" pitchFamily="34" charset="0"/>
              </a:rPr>
              <a:t>cycle</a:t>
            </a:r>
            <a:endParaRPr lang="en-US" spc="200" dirty="0">
              <a:cs typeface="Arial" panose="020B0604020202020204" pitchFamily="34" charset="0"/>
            </a:endParaRPr>
          </a:p>
        </p:txBody>
      </p:sp>
      <p:sp>
        <p:nvSpPr>
          <p:cNvPr id="17" name="TextBox 12">
            <a:extLst>
              <a:ext uri="{FF2B5EF4-FFF2-40B4-BE49-F238E27FC236}">
                <a16:creationId xmlns:a16="http://schemas.microsoft.com/office/drawing/2014/main" id="{0193374D-213B-402D-90BD-9FFB43D7592F}"/>
              </a:ext>
            </a:extLst>
          </p:cNvPr>
          <p:cNvSpPr txBox="1"/>
          <p:nvPr/>
        </p:nvSpPr>
        <p:spPr>
          <a:xfrm>
            <a:off x="11739099" y="7623665"/>
            <a:ext cx="58058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https://www.igbc.ie/circular-thinking-in-construction/</a:t>
            </a:r>
          </a:p>
        </p:txBody>
      </p:sp>
      <p:pic>
        <p:nvPicPr>
          <p:cNvPr id="18" name="Obraz 17">
            <a:extLst>
              <a:ext uri="{FF2B5EF4-FFF2-40B4-BE49-F238E27FC236}">
                <a16:creationId xmlns:a16="http://schemas.microsoft.com/office/drawing/2014/main" id="{6E9F0E9B-517B-4A3E-BD94-9151D5418B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62295" y="1048821"/>
            <a:ext cx="5494514" cy="5953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1553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1A26B79-8883-F346-A86B-83BE6EC6C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t>8</a:t>
            </a:fld>
            <a:endParaRPr lang="pl-PL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B335A94-CB7B-5902-FE8C-3F50D9F72A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9892" y="8598006"/>
            <a:ext cx="3364108" cy="106105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5896440-70F7-5DAB-29DE-E35CAFF39B07}"/>
              </a:ext>
            </a:extLst>
          </p:cNvPr>
          <p:cNvSpPr txBox="1"/>
          <p:nvPr/>
        </p:nvSpPr>
        <p:spPr>
          <a:xfrm>
            <a:off x="10592227" y="8337136"/>
            <a:ext cx="518751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Blended Intensive Programme</a:t>
            </a:r>
            <a:endParaRPr lang="en-US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GB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Warsaw University of Life Sciences</a:t>
            </a:r>
            <a:r>
              <a:rPr lang="en-GB" sz="1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SGGW</a:t>
            </a:r>
            <a:endParaRPr lang="en-US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7A2C4C-24D7-7587-C9C1-486F70DD4EE2}"/>
              </a:ext>
            </a:extLst>
          </p:cNvPr>
          <p:cNvSpPr txBox="1"/>
          <p:nvPr/>
        </p:nvSpPr>
        <p:spPr>
          <a:xfrm>
            <a:off x="9731735" y="9122453"/>
            <a:ext cx="690849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v-LV" sz="28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Waste Materials Application in Civil and Environmental Engineering</a:t>
            </a:r>
            <a:endParaRPr lang="en-US" sz="20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2" name="object 2">
            <a:extLst>
              <a:ext uri="{FF2B5EF4-FFF2-40B4-BE49-F238E27FC236}">
                <a16:creationId xmlns:a16="http://schemas.microsoft.com/office/drawing/2014/main" id="{9E4022E0-21C1-41A9-A05B-104A4ABC83BA}"/>
              </a:ext>
            </a:extLst>
          </p:cNvPr>
          <p:cNvSpPr txBox="1"/>
          <p:nvPr/>
        </p:nvSpPr>
        <p:spPr>
          <a:xfrm>
            <a:off x="1695450" y="1402595"/>
            <a:ext cx="15601950" cy="50097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ts val="2280"/>
              </a:lnSpc>
              <a:spcBef>
                <a:spcPts val="105"/>
              </a:spcBef>
            </a:pPr>
            <a:endParaRPr lang="pl-PL" sz="2800" b="1" dirty="0">
              <a:cs typeface="Arial"/>
            </a:endParaRPr>
          </a:p>
          <a:p>
            <a:pPr marL="12700" algn="just">
              <a:lnSpc>
                <a:spcPts val="2280"/>
              </a:lnSpc>
              <a:spcBef>
                <a:spcPts val="105"/>
              </a:spcBef>
            </a:pPr>
            <a:r>
              <a:rPr sz="2800" b="1" dirty="0">
                <a:cs typeface="Arial"/>
              </a:rPr>
              <a:t>On</a:t>
            </a:r>
            <a:r>
              <a:rPr lang="pl-PL" sz="2800" b="1" dirty="0" err="1">
                <a:cs typeface="Arial"/>
              </a:rPr>
              <a:t>line</a:t>
            </a:r>
            <a:r>
              <a:rPr lang="pl-PL" sz="2800" b="1" dirty="0">
                <a:cs typeface="Arial"/>
              </a:rPr>
              <a:t> part (</a:t>
            </a:r>
            <a:r>
              <a:rPr lang="pl-PL" sz="2800" b="1" dirty="0" err="1">
                <a:cs typeface="Arial"/>
              </a:rPr>
              <a:t>preparatory</a:t>
            </a:r>
            <a:r>
              <a:rPr lang="pl-PL" sz="2800" b="1" dirty="0">
                <a:cs typeface="Arial"/>
              </a:rPr>
              <a:t> </a:t>
            </a:r>
            <a:r>
              <a:rPr lang="pl-PL" sz="2800" b="1" dirty="0" err="1">
                <a:cs typeface="Arial"/>
              </a:rPr>
              <a:t>week</a:t>
            </a:r>
            <a:r>
              <a:rPr lang="pl-PL" sz="2800" b="1" dirty="0">
                <a:cs typeface="Arial"/>
              </a:rPr>
              <a:t>) April 2026</a:t>
            </a:r>
            <a:endParaRPr sz="2800" b="1" dirty="0">
              <a:cs typeface="Arial"/>
            </a:endParaRPr>
          </a:p>
          <a:p>
            <a:pPr marL="12700" algn="just">
              <a:lnSpc>
                <a:spcPct val="100000"/>
              </a:lnSpc>
              <a:spcBef>
                <a:spcPts val="1914"/>
              </a:spcBef>
            </a:pPr>
            <a:r>
              <a:rPr sz="2800" dirty="0">
                <a:cs typeface="Arial"/>
              </a:rPr>
              <a:t>General</a:t>
            </a:r>
            <a:r>
              <a:rPr sz="2800" spc="-35" dirty="0">
                <a:cs typeface="Arial"/>
              </a:rPr>
              <a:t> </a:t>
            </a:r>
            <a:r>
              <a:rPr sz="2800" spc="-10" dirty="0">
                <a:cs typeface="Arial"/>
              </a:rPr>
              <a:t>framework</a:t>
            </a:r>
            <a:endParaRPr sz="2800" dirty="0">
              <a:cs typeface="Arial"/>
            </a:endParaRPr>
          </a:p>
          <a:p>
            <a:pPr marL="12700" marR="1022985" algn="just">
              <a:lnSpc>
                <a:spcPts val="3020"/>
              </a:lnSpc>
              <a:spcBef>
                <a:spcPts val="2245"/>
              </a:spcBef>
            </a:pPr>
            <a:r>
              <a:rPr lang="en-US" sz="2800" dirty="0">
                <a:cs typeface="Calibri"/>
              </a:rPr>
              <a:t>• Day 1: Introduction to the course, participants' expectations, and goals.</a:t>
            </a:r>
          </a:p>
          <a:p>
            <a:pPr marL="12700" marR="1022985" algn="just">
              <a:lnSpc>
                <a:spcPts val="3020"/>
              </a:lnSpc>
              <a:spcBef>
                <a:spcPts val="2245"/>
              </a:spcBef>
            </a:pPr>
            <a:r>
              <a:rPr lang="en-US" sz="2800" dirty="0">
                <a:cs typeface="Calibri"/>
              </a:rPr>
              <a:t>• Day 2: Overview of C&amp;D and ISW materials, their composition, and properties.</a:t>
            </a:r>
          </a:p>
          <a:p>
            <a:pPr marL="12700" marR="1022985" algn="just">
              <a:lnSpc>
                <a:spcPts val="3020"/>
              </a:lnSpc>
              <a:spcBef>
                <a:spcPts val="2245"/>
              </a:spcBef>
            </a:pPr>
            <a:r>
              <a:rPr lang="en-US" sz="2800" dirty="0">
                <a:cs typeface="Calibri"/>
              </a:rPr>
              <a:t>• Day 3: Ecotoxicity, environmental impacts, and remediation potential of C&amp;D and ISW materials.</a:t>
            </a:r>
          </a:p>
          <a:p>
            <a:pPr marL="12700" marR="1022985" algn="just">
              <a:lnSpc>
                <a:spcPts val="3020"/>
              </a:lnSpc>
              <a:spcBef>
                <a:spcPts val="2245"/>
              </a:spcBef>
            </a:pPr>
            <a:r>
              <a:rPr lang="en-US" sz="2800" dirty="0">
                <a:cs typeface="Calibri"/>
              </a:rPr>
              <a:t>• Day 4: Geotechnical design on C&amp;D and ISW materials subgrade.</a:t>
            </a:r>
          </a:p>
          <a:p>
            <a:pPr marL="266700" marR="1022985" indent="-254000" algn="just">
              <a:lnSpc>
                <a:spcPts val="3020"/>
              </a:lnSpc>
              <a:spcBef>
                <a:spcPts val="2245"/>
              </a:spcBef>
            </a:pPr>
            <a:r>
              <a:rPr lang="en-US" sz="2800" dirty="0">
                <a:cs typeface="Calibri"/>
              </a:rPr>
              <a:t>• Day 5: Parameters evaluation for geotechnical design. Geotechnical investigation as a tool for soil mechanical and physical properties</a:t>
            </a:r>
            <a:r>
              <a:rPr lang="pl-PL" sz="2800" dirty="0">
                <a:cs typeface="Calibri"/>
              </a:rPr>
              <a:t> </a:t>
            </a:r>
            <a:r>
              <a:rPr lang="en-US" sz="2800" dirty="0">
                <a:cs typeface="Calibri"/>
              </a:rPr>
              <a:t>investigation.</a:t>
            </a:r>
          </a:p>
        </p:txBody>
      </p:sp>
    </p:spTree>
    <p:extLst>
      <p:ext uri="{BB962C8B-B14F-4D97-AF65-F5344CB8AC3E}">
        <p14:creationId xmlns:p14="http://schemas.microsoft.com/office/powerpoint/2010/main" val="19297030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1A26B79-8883-F346-A86B-83BE6EC6C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t>9</a:t>
            </a:fld>
            <a:endParaRPr lang="pl-PL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B335A94-CB7B-5902-FE8C-3F50D9F72A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9892" y="8598006"/>
            <a:ext cx="3364108" cy="106105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5896440-70F7-5DAB-29DE-E35CAFF39B07}"/>
              </a:ext>
            </a:extLst>
          </p:cNvPr>
          <p:cNvSpPr txBox="1"/>
          <p:nvPr/>
        </p:nvSpPr>
        <p:spPr>
          <a:xfrm>
            <a:off x="10592227" y="8337136"/>
            <a:ext cx="518751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Blended Intensive Programme</a:t>
            </a:r>
            <a:endParaRPr lang="en-US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GB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Warsaw University of Life Sciences</a:t>
            </a:r>
            <a:r>
              <a:rPr lang="en-GB" sz="1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SGGW</a:t>
            </a:r>
            <a:endParaRPr lang="en-US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7A2C4C-24D7-7587-C9C1-486F70DD4EE2}"/>
              </a:ext>
            </a:extLst>
          </p:cNvPr>
          <p:cNvSpPr txBox="1"/>
          <p:nvPr/>
        </p:nvSpPr>
        <p:spPr>
          <a:xfrm>
            <a:off x="9731735" y="9122453"/>
            <a:ext cx="690849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v-LV" sz="28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Waste Materials Application in Civil and Environmental Engineering</a:t>
            </a:r>
            <a:endParaRPr lang="en-US" sz="20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2" name="object 2">
            <a:extLst>
              <a:ext uri="{FF2B5EF4-FFF2-40B4-BE49-F238E27FC236}">
                <a16:creationId xmlns:a16="http://schemas.microsoft.com/office/drawing/2014/main" id="{9E4022E0-21C1-41A9-A05B-104A4ABC83BA}"/>
              </a:ext>
            </a:extLst>
          </p:cNvPr>
          <p:cNvSpPr txBox="1"/>
          <p:nvPr/>
        </p:nvSpPr>
        <p:spPr>
          <a:xfrm>
            <a:off x="685800" y="626349"/>
            <a:ext cx="17325975" cy="69717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ts val="2280"/>
              </a:lnSpc>
              <a:spcBef>
                <a:spcPts val="105"/>
              </a:spcBef>
            </a:pPr>
            <a:r>
              <a:rPr sz="2800" b="1" dirty="0">
                <a:cs typeface="Arial"/>
              </a:rPr>
              <a:t>On-site</a:t>
            </a:r>
            <a:r>
              <a:rPr sz="2800" b="1" spc="-40" dirty="0">
                <a:cs typeface="Arial"/>
              </a:rPr>
              <a:t> </a:t>
            </a:r>
            <a:r>
              <a:rPr sz="2800" b="1" spc="-20" dirty="0">
                <a:cs typeface="Arial"/>
              </a:rPr>
              <a:t>part</a:t>
            </a:r>
            <a:endParaRPr sz="2800" dirty="0">
              <a:cs typeface="Arial"/>
            </a:endParaRPr>
          </a:p>
          <a:p>
            <a:pPr marL="12700" algn="just">
              <a:lnSpc>
                <a:spcPts val="2280"/>
              </a:lnSpc>
            </a:pPr>
            <a:r>
              <a:rPr lang="pl-PL" sz="2800" b="1" dirty="0">
                <a:cs typeface="Arial"/>
              </a:rPr>
              <a:t>20</a:t>
            </a:r>
            <a:r>
              <a:rPr sz="2800" b="1" dirty="0">
                <a:cs typeface="Arial"/>
              </a:rPr>
              <a:t>.</a:t>
            </a:r>
            <a:r>
              <a:rPr lang="pl-PL" sz="2800" b="1" dirty="0">
                <a:cs typeface="Arial"/>
              </a:rPr>
              <a:t>04</a:t>
            </a:r>
            <a:r>
              <a:rPr sz="2800" b="1" dirty="0">
                <a:cs typeface="Arial"/>
              </a:rPr>
              <a:t>-</a:t>
            </a:r>
            <a:r>
              <a:rPr lang="pl-PL" sz="2800" b="1" dirty="0">
                <a:cs typeface="Arial"/>
              </a:rPr>
              <a:t>24</a:t>
            </a:r>
            <a:r>
              <a:rPr sz="2800" b="1" dirty="0">
                <a:cs typeface="Arial"/>
              </a:rPr>
              <a:t>.</a:t>
            </a:r>
            <a:r>
              <a:rPr lang="pl-PL" sz="2800" b="1" dirty="0">
                <a:cs typeface="Arial"/>
              </a:rPr>
              <a:t>04</a:t>
            </a:r>
            <a:r>
              <a:rPr sz="2800" b="1" dirty="0">
                <a:cs typeface="Arial"/>
              </a:rPr>
              <a:t>.20</a:t>
            </a:r>
            <a:r>
              <a:rPr lang="pl-PL" sz="2800" b="1" dirty="0">
                <a:cs typeface="Arial"/>
              </a:rPr>
              <a:t>26</a:t>
            </a:r>
            <a:r>
              <a:rPr sz="2800" b="1" dirty="0">
                <a:cs typeface="Arial"/>
              </a:rPr>
              <a:t>,</a:t>
            </a:r>
            <a:r>
              <a:rPr sz="2800" b="1" spc="-70" dirty="0">
                <a:cs typeface="Arial"/>
              </a:rPr>
              <a:t> </a:t>
            </a:r>
            <a:r>
              <a:rPr sz="2800" b="1" dirty="0">
                <a:cs typeface="Arial"/>
              </a:rPr>
              <a:t>SGGW</a:t>
            </a:r>
            <a:r>
              <a:rPr sz="2800" b="1" spc="-50" dirty="0">
                <a:cs typeface="Arial"/>
              </a:rPr>
              <a:t> </a:t>
            </a:r>
            <a:r>
              <a:rPr sz="2800" b="1" dirty="0">
                <a:cs typeface="Arial"/>
              </a:rPr>
              <a:t>campus,</a:t>
            </a:r>
            <a:r>
              <a:rPr sz="2800" b="1" spc="-45" dirty="0">
                <a:cs typeface="Arial"/>
              </a:rPr>
              <a:t> </a:t>
            </a:r>
            <a:r>
              <a:rPr sz="2800" b="1" spc="-10" dirty="0">
                <a:cs typeface="Arial"/>
              </a:rPr>
              <a:t>Warsaw,</a:t>
            </a:r>
            <a:r>
              <a:rPr sz="2800" b="1" spc="-80" dirty="0">
                <a:cs typeface="Arial"/>
              </a:rPr>
              <a:t> </a:t>
            </a:r>
            <a:r>
              <a:rPr sz="2800" b="1" spc="-10" dirty="0">
                <a:cs typeface="Arial"/>
              </a:rPr>
              <a:t>Poland</a:t>
            </a:r>
            <a:endParaRPr sz="2800" dirty="0">
              <a:cs typeface="Arial"/>
            </a:endParaRPr>
          </a:p>
          <a:p>
            <a:pPr marL="12700" algn="just">
              <a:lnSpc>
                <a:spcPct val="100000"/>
              </a:lnSpc>
              <a:spcBef>
                <a:spcPts val="1914"/>
              </a:spcBef>
            </a:pPr>
            <a:r>
              <a:rPr sz="2800" b="1" dirty="0">
                <a:cs typeface="Arial"/>
              </a:rPr>
              <a:t>General</a:t>
            </a:r>
            <a:r>
              <a:rPr sz="2800" b="1" spc="-35" dirty="0">
                <a:cs typeface="Arial"/>
              </a:rPr>
              <a:t> </a:t>
            </a:r>
            <a:r>
              <a:rPr sz="2800" b="1" spc="-10" dirty="0">
                <a:cs typeface="Arial"/>
              </a:rPr>
              <a:t>framework</a:t>
            </a:r>
            <a:endParaRPr sz="2800" dirty="0">
              <a:cs typeface="Arial"/>
            </a:endParaRPr>
          </a:p>
          <a:p>
            <a:pPr marL="12700" marR="1022985" algn="just">
              <a:lnSpc>
                <a:spcPts val="3020"/>
              </a:lnSpc>
              <a:spcBef>
                <a:spcPts val="2245"/>
              </a:spcBef>
            </a:pPr>
            <a:r>
              <a:rPr sz="2800" b="1" dirty="0">
                <a:cs typeface="Calibri"/>
              </a:rPr>
              <a:t>Monday:</a:t>
            </a:r>
            <a:r>
              <a:rPr sz="2800" b="1" spc="-75" dirty="0">
                <a:cs typeface="Calibri"/>
              </a:rPr>
              <a:t> </a:t>
            </a:r>
            <a:r>
              <a:rPr sz="2800" b="1" spc="-25" dirty="0">
                <a:cs typeface="Calibri"/>
              </a:rPr>
              <a:t>9am-</a:t>
            </a:r>
            <a:r>
              <a:rPr lang="pl-PL" sz="2800" b="1" spc="-25" dirty="0">
                <a:cs typeface="Calibri"/>
              </a:rPr>
              <a:t>4</a:t>
            </a:r>
            <a:r>
              <a:rPr sz="2800" b="1" dirty="0">
                <a:cs typeface="Calibri"/>
              </a:rPr>
              <a:t>pm</a:t>
            </a:r>
            <a:r>
              <a:rPr sz="2800" dirty="0">
                <a:cs typeface="Calibri"/>
              </a:rPr>
              <a:t>;</a:t>
            </a:r>
            <a:r>
              <a:rPr sz="2800" spc="-60" dirty="0">
                <a:cs typeface="Calibri"/>
              </a:rPr>
              <a:t> </a:t>
            </a:r>
            <a:r>
              <a:rPr lang="pl-PL" sz="2800" spc="-60" dirty="0" err="1">
                <a:cs typeface="Calibri"/>
              </a:rPr>
              <a:t>welcome</a:t>
            </a:r>
            <a:r>
              <a:rPr lang="pl-PL" sz="2800" spc="-60" dirty="0">
                <a:cs typeface="Calibri"/>
              </a:rPr>
              <a:t> </a:t>
            </a:r>
            <a:r>
              <a:rPr lang="pl-PL" sz="2800" spc="-60" dirty="0" err="1">
                <a:cs typeface="Calibri"/>
              </a:rPr>
              <a:t>meeting</a:t>
            </a:r>
            <a:r>
              <a:rPr lang="pl-PL" sz="2800" spc="-60" dirty="0">
                <a:cs typeface="Calibri"/>
              </a:rPr>
              <a:t>, campus tour </a:t>
            </a:r>
            <a:r>
              <a:rPr lang="pl-PL" sz="2800" spc="-60" dirty="0" err="1">
                <a:cs typeface="Calibri"/>
              </a:rPr>
              <a:t>WePoint</a:t>
            </a:r>
            <a:r>
              <a:rPr lang="pl-PL" sz="2800" spc="-60" dirty="0">
                <a:cs typeface="Calibri"/>
              </a:rPr>
              <a:t> SGGW, </a:t>
            </a:r>
            <a:r>
              <a:rPr lang="pl-PL" sz="2800" spc="-60" dirty="0" err="1">
                <a:cs typeface="Calibri"/>
              </a:rPr>
              <a:t>introduction</a:t>
            </a:r>
            <a:r>
              <a:rPr lang="pl-PL" sz="2800" spc="-60" dirty="0">
                <a:cs typeface="Calibri"/>
              </a:rPr>
              <a:t> to BIP Course </a:t>
            </a:r>
            <a:r>
              <a:rPr lang="pl-PL" sz="2800" spc="-60" dirty="0" err="1">
                <a:cs typeface="Calibri"/>
              </a:rPr>
              <a:t>lecture</a:t>
            </a:r>
            <a:r>
              <a:rPr lang="pl-PL" sz="2800" spc="-60" dirty="0">
                <a:cs typeface="Calibri"/>
              </a:rPr>
              <a:t>,</a:t>
            </a:r>
            <a:r>
              <a:rPr sz="2800" spc="-80" dirty="0">
                <a:cs typeface="Calibri"/>
              </a:rPr>
              <a:t> </a:t>
            </a:r>
            <a:r>
              <a:rPr lang="pl-PL" sz="2800" spc="-80" dirty="0" err="1">
                <a:cs typeface="Calibri"/>
              </a:rPr>
              <a:t>toxicology</a:t>
            </a:r>
            <a:r>
              <a:rPr lang="pl-PL" sz="2800" spc="-80" dirty="0">
                <a:cs typeface="Calibri"/>
              </a:rPr>
              <a:t> laboratory</a:t>
            </a:r>
            <a:r>
              <a:rPr sz="2800" spc="-40" dirty="0">
                <a:cs typeface="Calibri"/>
              </a:rPr>
              <a:t> </a:t>
            </a:r>
            <a:r>
              <a:rPr sz="2800" dirty="0">
                <a:cs typeface="Calibri"/>
              </a:rPr>
              <a:t>(</a:t>
            </a:r>
            <a:r>
              <a:rPr sz="2800" spc="-10" dirty="0">
                <a:cs typeface="Calibri"/>
              </a:rPr>
              <a:t>coffee</a:t>
            </a:r>
            <a:r>
              <a:rPr sz="2800" spc="-45" dirty="0">
                <a:cs typeface="Calibri"/>
              </a:rPr>
              <a:t> </a:t>
            </a:r>
            <a:r>
              <a:rPr sz="2800" dirty="0">
                <a:cs typeface="Calibri"/>
              </a:rPr>
              <a:t>break</a:t>
            </a:r>
            <a:r>
              <a:rPr lang="pl-PL" sz="2800" dirty="0">
                <a:cs typeface="Calibri"/>
              </a:rPr>
              <a:t>s</a:t>
            </a:r>
            <a:r>
              <a:rPr sz="2800" spc="-45" dirty="0">
                <a:cs typeface="Calibri"/>
              </a:rPr>
              <a:t> </a:t>
            </a:r>
            <a:r>
              <a:rPr sz="2800" spc="-10" dirty="0">
                <a:cs typeface="Calibri"/>
              </a:rPr>
              <a:t>provided</a:t>
            </a:r>
            <a:r>
              <a:rPr lang="pl-PL" sz="2800" spc="-10" dirty="0">
                <a:cs typeface="Calibri"/>
              </a:rPr>
              <a:t>, lunch </a:t>
            </a:r>
            <a:r>
              <a:rPr lang="pl-PL" sz="2800" spc="-10" dirty="0" err="1">
                <a:cs typeface="Calibri"/>
              </a:rPr>
              <a:t>break</a:t>
            </a:r>
            <a:r>
              <a:rPr sz="2800" spc="-10" dirty="0">
                <a:cs typeface="Calibri"/>
              </a:rPr>
              <a:t>)</a:t>
            </a:r>
            <a:endParaRPr sz="2800" dirty="0">
              <a:cs typeface="Calibri"/>
            </a:endParaRPr>
          </a:p>
          <a:p>
            <a:pPr marL="12700" marR="213360" algn="just">
              <a:lnSpc>
                <a:spcPts val="3020"/>
              </a:lnSpc>
              <a:spcBef>
                <a:spcPts val="1019"/>
              </a:spcBef>
            </a:pPr>
            <a:r>
              <a:rPr sz="2800" b="1" spc="-20" dirty="0">
                <a:cs typeface="Calibri"/>
              </a:rPr>
              <a:t>Tuesday:</a:t>
            </a:r>
            <a:r>
              <a:rPr sz="2800" b="1" spc="-65" dirty="0">
                <a:cs typeface="Calibri"/>
              </a:rPr>
              <a:t> </a:t>
            </a:r>
            <a:r>
              <a:rPr sz="2800" b="1" spc="-25" dirty="0">
                <a:cs typeface="Calibri"/>
              </a:rPr>
              <a:t>9am-</a:t>
            </a:r>
            <a:r>
              <a:rPr lang="pl-PL" sz="2800" b="1" spc="-25" dirty="0">
                <a:cs typeface="Calibri"/>
              </a:rPr>
              <a:t>3</a:t>
            </a:r>
            <a:r>
              <a:rPr sz="2800" b="1" dirty="0">
                <a:cs typeface="Calibri"/>
              </a:rPr>
              <a:t>pm</a:t>
            </a:r>
            <a:r>
              <a:rPr sz="2800" dirty="0">
                <a:cs typeface="Calibri"/>
              </a:rPr>
              <a:t>;</a:t>
            </a:r>
            <a:r>
              <a:rPr sz="2800" spc="-75" dirty="0">
                <a:cs typeface="Calibri"/>
              </a:rPr>
              <a:t> </a:t>
            </a:r>
            <a:r>
              <a:rPr lang="pl-PL" sz="2800" spc="-75" dirty="0">
                <a:cs typeface="Calibri"/>
              </a:rPr>
              <a:t>pavement engineering laboratory testing</a:t>
            </a:r>
            <a:r>
              <a:rPr lang="pl-PL" sz="2800" dirty="0">
                <a:cs typeface="Calibri"/>
              </a:rPr>
              <a:t>, </a:t>
            </a:r>
            <a:r>
              <a:rPr lang="pl-PL" sz="2800" dirty="0" err="1">
                <a:cs typeface="Calibri"/>
              </a:rPr>
              <a:t>consultations</a:t>
            </a:r>
            <a:r>
              <a:rPr lang="pl-PL" sz="2800" dirty="0">
                <a:cs typeface="Calibri"/>
              </a:rPr>
              <a:t> (</a:t>
            </a:r>
            <a:r>
              <a:rPr lang="pl-PL" sz="2800" dirty="0" err="1">
                <a:cs typeface="Calibri"/>
              </a:rPr>
              <a:t>optional</a:t>
            </a:r>
            <a:r>
              <a:rPr lang="pl-PL" sz="2800" dirty="0">
                <a:cs typeface="Calibri"/>
              </a:rPr>
              <a:t>),</a:t>
            </a:r>
            <a:r>
              <a:rPr sz="2800" spc="-30" dirty="0">
                <a:cs typeface="Calibri"/>
              </a:rPr>
              <a:t> </a:t>
            </a:r>
            <a:r>
              <a:rPr sz="2800" dirty="0">
                <a:cs typeface="Calibri"/>
              </a:rPr>
              <a:t>(</a:t>
            </a:r>
            <a:r>
              <a:rPr sz="2800" spc="-10" dirty="0">
                <a:cs typeface="Calibri"/>
              </a:rPr>
              <a:t>coffee</a:t>
            </a:r>
            <a:r>
              <a:rPr sz="2800" spc="-35" dirty="0">
                <a:cs typeface="Calibri"/>
              </a:rPr>
              <a:t> </a:t>
            </a:r>
            <a:r>
              <a:rPr sz="2800" dirty="0">
                <a:cs typeface="Calibri"/>
              </a:rPr>
              <a:t>break</a:t>
            </a:r>
            <a:r>
              <a:rPr lang="pl-PL" sz="2800" dirty="0">
                <a:cs typeface="Calibri"/>
              </a:rPr>
              <a:t>s </a:t>
            </a:r>
            <a:r>
              <a:rPr lang="pl-PL" sz="2800" dirty="0" err="1">
                <a:cs typeface="Calibri"/>
              </a:rPr>
              <a:t>provided</a:t>
            </a:r>
            <a:r>
              <a:rPr lang="pl-PL" sz="2800" dirty="0">
                <a:cs typeface="Calibri"/>
              </a:rPr>
              <a:t>, lunch </a:t>
            </a:r>
            <a:r>
              <a:rPr lang="pl-PL" sz="2800" dirty="0" err="1">
                <a:cs typeface="Calibri"/>
              </a:rPr>
              <a:t>break</a:t>
            </a:r>
            <a:r>
              <a:rPr sz="2800" spc="-10" dirty="0">
                <a:cs typeface="Calibri"/>
              </a:rPr>
              <a:t>)</a:t>
            </a:r>
            <a:endParaRPr sz="2800" dirty="0">
              <a:cs typeface="Calibri"/>
            </a:endParaRPr>
          </a:p>
          <a:p>
            <a:pPr marL="12700" marR="5080" algn="just">
              <a:lnSpc>
                <a:spcPts val="3020"/>
              </a:lnSpc>
              <a:spcBef>
                <a:spcPts val="1005"/>
              </a:spcBef>
            </a:pPr>
            <a:r>
              <a:rPr sz="2800" b="1" spc="-20" dirty="0">
                <a:cs typeface="Calibri"/>
              </a:rPr>
              <a:t>Wednesday:</a:t>
            </a:r>
            <a:r>
              <a:rPr sz="2800" b="1" spc="-60" dirty="0">
                <a:cs typeface="Calibri"/>
              </a:rPr>
              <a:t> </a:t>
            </a:r>
            <a:r>
              <a:rPr sz="2800" b="1" spc="-25" dirty="0">
                <a:cs typeface="Calibri"/>
              </a:rPr>
              <a:t>9am-</a:t>
            </a:r>
            <a:r>
              <a:rPr lang="pl-PL" sz="2800" b="1" spc="-25" dirty="0">
                <a:cs typeface="Calibri"/>
              </a:rPr>
              <a:t>3</a:t>
            </a:r>
            <a:r>
              <a:rPr sz="2800" b="1" dirty="0">
                <a:cs typeface="Calibri"/>
              </a:rPr>
              <a:t>pm</a:t>
            </a:r>
            <a:r>
              <a:rPr sz="2800" dirty="0">
                <a:cs typeface="Calibri"/>
              </a:rPr>
              <a:t>;</a:t>
            </a:r>
            <a:r>
              <a:rPr sz="2800" spc="-55" dirty="0">
                <a:cs typeface="Calibri"/>
              </a:rPr>
              <a:t> </a:t>
            </a:r>
            <a:r>
              <a:rPr lang="en-US" sz="2800" spc="-75" dirty="0">
                <a:cs typeface="Calibri"/>
              </a:rPr>
              <a:t>pavement engineering laboratory testing</a:t>
            </a:r>
            <a:r>
              <a:rPr lang="en-US" sz="2800" dirty="0">
                <a:cs typeface="Calibri"/>
              </a:rPr>
              <a:t>, consultations (optional),</a:t>
            </a:r>
            <a:r>
              <a:rPr lang="en-US" sz="2800" spc="-30" dirty="0">
                <a:cs typeface="Calibri"/>
              </a:rPr>
              <a:t> </a:t>
            </a:r>
            <a:r>
              <a:rPr lang="en-US" sz="2800" dirty="0">
                <a:cs typeface="Calibri"/>
              </a:rPr>
              <a:t>(</a:t>
            </a:r>
            <a:r>
              <a:rPr lang="en-US" sz="2800" spc="-10" dirty="0">
                <a:cs typeface="Calibri"/>
              </a:rPr>
              <a:t>coffee</a:t>
            </a:r>
            <a:r>
              <a:rPr lang="en-US" sz="2800" spc="-35" dirty="0">
                <a:cs typeface="Calibri"/>
              </a:rPr>
              <a:t> </a:t>
            </a:r>
            <a:r>
              <a:rPr lang="en-US" sz="2800" dirty="0">
                <a:cs typeface="Calibri"/>
              </a:rPr>
              <a:t>breaks provided, lunch break</a:t>
            </a:r>
            <a:r>
              <a:rPr lang="en-US" sz="2800" spc="-10" dirty="0">
                <a:cs typeface="Calibri"/>
              </a:rPr>
              <a:t>)</a:t>
            </a:r>
            <a:r>
              <a:rPr lang="pl-PL" sz="2800" spc="-10" dirty="0">
                <a:cs typeface="Calibri"/>
              </a:rPr>
              <a:t>, </a:t>
            </a:r>
            <a:r>
              <a:rPr lang="pl-PL" sz="2800" spc="-10" dirty="0" err="1">
                <a:cs typeface="Calibri"/>
              </a:rPr>
              <a:t>Guided</a:t>
            </a:r>
            <a:r>
              <a:rPr lang="pl-PL" sz="2800" spc="-10" dirty="0">
                <a:cs typeface="Calibri"/>
              </a:rPr>
              <a:t> tour in Warsaw </a:t>
            </a:r>
            <a:r>
              <a:rPr lang="pl-PL" sz="2800" spc="-10" dirty="0" err="1">
                <a:cs typeface="Calibri"/>
              </a:rPr>
              <a:t>Old</a:t>
            </a:r>
            <a:r>
              <a:rPr lang="pl-PL" sz="2800" spc="-10" dirty="0">
                <a:cs typeface="Calibri"/>
              </a:rPr>
              <a:t> Town </a:t>
            </a:r>
            <a:r>
              <a:rPr lang="pl-PL" sz="2800" b="1" spc="-10" dirty="0">
                <a:cs typeface="Calibri"/>
              </a:rPr>
              <a:t>5pm-8pm</a:t>
            </a:r>
            <a:r>
              <a:rPr lang="pl-PL" sz="2800" spc="-10" dirty="0">
                <a:cs typeface="Calibri"/>
              </a:rPr>
              <a:t>, </a:t>
            </a:r>
            <a:r>
              <a:rPr lang="pl-PL" sz="2800" spc="-10" dirty="0" err="1">
                <a:cs typeface="Calibri"/>
              </a:rPr>
              <a:t>Cultural</a:t>
            </a:r>
            <a:r>
              <a:rPr lang="pl-PL" sz="2800" spc="-10" dirty="0">
                <a:cs typeface="Calibri"/>
              </a:rPr>
              <a:t> dinner </a:t>
            </a:r>
            <a:r>
              <a:rPr lang="pl-PL" sz="2800" spc="-10" dirty="0" err="1">
                <a:cs typeface="Calibri"/>
              </a:rPr>
              <a:t>provided</a:t>
            </a:r>
            <a:r>
              <a:rPr lang="pl-PL" sz="2800" spc="-10" dirty="0">
                <a:cs typeface="Calibri"/>
              </a:rPr>
              <a:t> </a:t>
            </a:r>
            <a:r>
              <a:rPr lang="pl-PL" sz="2800" b="1" spc="-10" dirty="0">
                <a:cs typeface="Calibri"/>
              </a:rPr>
              <a:t>8pm-9pm</a:t>
            </a:r>
            <a:r>
              <a:rPr lang="pl-PL" sz="2800" spc="-10" dirty="0">
                <a:cs typeface="Calibri"/>
              </a:rPr>
              <a:t>.</a:t>
            </a:r>
            <a:endParaRPr lang="en-US" sz="2800" dirty="0">
              <a:cs typeface="Calibri"/>
            </a:endParaRPr>
          </a:p>
          <a:p>
            <a:pPr marL="12700" algn="just">
              <a:lnSpc>
                <a:spcPts val="3270"/>
              </a:lnSpc>
              <a:spcBef>
                <a:spcPts val="620"/>
              </a:spcBef>
            </a:pPr>
            <a:r>
              <a:rPr sz="2800" b="1" spc="-10" dirty="0">
                <a:cs typeface="Calibri"/>
              </a:rPr>
              <a:t>Thursday:</a:t>
            </a:r>
            <a:r>
              <a:rPr sz="2800" b="1" spc="-60" dirty="0">
                <a:cs typeface="Calibri"/>
              </a:rPr>
              <a:t> </a:t>
            </a:r>
            <a:r>
              <a:rPr sz="2800" b="1" spc="-25" dirty="0">
                <a:cs typeface="Calibri"/>
              </a:rPr>
              <a:t>9am-</a:t>
            </a:r>
            <a:r>
              <a:rPr lang="pl-PL" sz="2800" b="1" spc="-25" dirty="0">
                <a:cs typeface="Calibri"/>
              </a:rPr>
              <a:t>3</a:t>
            </a:r>
            <a:r>
              <a:rPr sz="2800" b="1" dirty="0">
                <a:cs typeface="Calibri"/>
              </a:rPr>
              <a:t>pm</a:t>
            </a:r>
            <a:r>
              <a:rPr sz="2800" dirty="0">
                <a:cs typeface="Calibri"/>
              </a:rPr>
              <a:t>;</a:t>
            </a:r>
            <a:r>
              <a:rPr sz="2800" spc="-55" dirty="0">
                <a:cs typeface="Calibri"/>
              </a:rPr>
              <a:t> </a:t>
            </a:r>
            <a:r>
              <a:rPr lang="pl-PL" sz="2800" spc="-55" dirty="0" err="1">
                <a:cs typeface="Calibri"/>
              </a:rPr>
              <a:t>toxicology</a:t>
            </a:r>
            <a:r>
              <a:rPr lang="pl-PL" sz="2800" spc="-55" dirty="0">
                <a:cs typeface="Calibri"/>
              </a:rPr>
              <a:t> laboratory </a:t>
            </a:r>
            <a:r>
              <a:rPr lang="pl-PL" sz="2800" spc="-55" dirty="0" err="1">
                <a:cs typeface="Calibri"/>
              </a:rPr>
              <a:t>observations-consultations</a:t>
            </a:r>
            <a:r>
              <a:rPr lang="pl-PL" sz="2800" spc="-55" dirty="0">
                <a:cs typeface="Calibri"/>
              </a:rPr>
              <a:t>, Geotechnical Parameter Calculation and design, </a:t>
            </a:r>
            <a:r>
              <a:rPr lang="pl-PL" sz="2800" spc="-55" dirty="0" err="1">
                <a:cs typeface="Calibri"/>
              </a:rPr>
              <a:t>consultations</a:t>
            </a:r>
            <a:r>
              <a:rPr lang="pl-PL" sz="2800" spc="-55" dirty="0">
                <a:cs typeface="Calibri"/>
              </a:rPr>
              <a:t>, </a:t>
            </a:r>
            <a:r>
              <a:rPr sz="2800" dirty="0">
                <a:cs typeface="Calibri"/>
              </a:rPr>
              <a:t>workshop</a:t>
            </a:r>
            <a:r>
              <a:rPr sz="2800" spc="-60" dirty="0">
                <a:cs typeface="Calibri"/>
              </a:rPr>
              <a:t> </a:t>
            </a:r>
            <a:r>
              <a:rPr sz="2800" dirty="0">
                <a:cs typeface="Calibri"/>
              </a:rPr>
              <a:t>and</a:t>
            </a:r>
            <a:r>
              <a:rPr sz="2800" spc="-60" dirty="0">
                <a:cs typeface="Calibri"/>
              </a:rPr>
              <a:t> </a:t>
            </a:r>
            <a:r>
              <a:rPr sz="2800" dirty="0">
                <a:cs typeface="Calibri"/>
              </a:rPr>
              <a:t>team</a:t>
            </a:r>
            <a:r>
              <a:rPr sz="2800" spc="-80" dirty="0">
                <a:cs typeface="Calibri"/>
              </a:rPr>
              <a:t> </a:t>
            </a:r>
            <a:r>
              <a:rPr sz="2800" dirty="0">
                <a:cs typeface="Calibri"/>
              </a:rPr>
              <a:t>project</a:t>
            </a:r>
            <a:r>
              <a:rPr sz="2800" spc="-55" dirty="0">
                <a:cs typeface="Calibri"/>
              </a:rPr>
              <a:t> </a:t>
            </a:r>
            <a:r>
              <a:rPr sz="2800" dirty="0">
                <a:cs typeface="Calibri"/>
              </a:rPr>
              <a:t>work</a:t>
            </a:r>
            <a:r>
              <a:rPr sz="2800" spc="-75" dirty="0">
                <a:cs typeface="Calibri"/>
              </a:rPr>
              <a:t> </a:t>
            </a:r>
            <a:r>
              <a:rPr sz="2800" dirty="0">
                <a:cs typeface="Calibri"/>
              </a:rPr>
              <a:t>on</a:t>
            </a:r>
            <a:r>
              <a:rPr sz="2800" spc="-75" dirty="0">
                <a:cs typeface="Calibri"/>
              </a:rPr>
              <a:t> </a:t>
            </a:r>
            <a:r>
              <a:rPr sz="2800" dirty="0">
                <a:cs typeface="Calibri"/>
              </a:rPr>
              <a:t>the</a:t>
            </a:r>
            <a:r>
              <a:rPr sz="2800" spc="-75" dirty="0">
                <a:cs typeface="Calibri"/>
              </a:rPr>
              <a:t> </a:t>
            </a:r>
            <a:r>
              <a:rPr sz="2800" spc="-10" dirty="0">
                <a:cs typeface="Calibri"/>
              </a:rPr>
              <a:t>campus</a:t>
            </a:r>
            <a:r>
              <a:rPr lang="pl-PL" sz="2800" spc="-10" dirty="0">
                <a:cs typeface="Calibri"/>
              </a:rPr>
              <a:t>,</a:t>
            </a:r>
            <a:r>
              <a:rPr lang="en-US" sz="2800" dirty="0">
                <a:cs typeface="Calibri"/>
              </a:rPr>
              <a:t>(</a:t>
            </a:r>
            <a:r>
              <a:rPr lang="en-US" sz="2800" spc="-10" dirty="0">
                <a:cs typeface="Calibri"/>
              </a:rPr>
              <a:t>coffee</a:t>
            </a:r>
            <a:r>
              <a:rPr lang="en-US" sz="2800" spc="-35" dirty="0">
                <a:cs typeface="Calibri"/>
              </a:rPr>
              <a:t> </a:t>
            </a:r>
            <a:r>
              <a:rPr lang="en-US" sz="2800" dirty="0">
                <a:cs typeface="Calibri"/>
              </a:rPr>
              <a:t>breaks provided, lunch break</a:t>
            </a:r>
            <a:r>
              <a:rPr lang="en-US" sz="2800" spc="-10" dirty="0">
                <a:cs typeface="Calibri"/>
              </a:rPr>
              <a:t>)</a:t>
            </a:r>
            <a:endParaRPr lang="en-US" sz="2800" dirty="0">
              <a:cs typeface="Calibri"/>
            </a:endParaRPr>
          </a:p>
          <a:p>
            <a:pPr marL="12700" algn="just">
              <a:lnSpc>
                <a:spcPts val="3260"/>
              </a:lnSpc>
              <a:spcBef>
                <a:spcPts val="615"/>
              </a:spcBef>
            </a:pPr>
            <a:r>
              <a:rPr sz="2800" b="1" dirty="0">
                <a:cs typeface="Calibri"/>
              </a:rPr>
              <a:t>Friday:</a:t>
            </a:r>
            <a:r>
              <a:rPr sz="2800" b="1" spc="-90" dirty="0">
                <a:cs typeface="Calibri"/>
              </a:rPr>
              <a:t> </a:t>
            </a:r>
            <a:r>
              <a:rPr sz="2800" b="1" spc="-25" dirty="0">
                <a:cs typeface="Calibri"/>
              </a:rPr>
              <a:t>9am-</a:t>
            </a:r>
            <a:r>
              <a:rPr lang="pl-PL" sz="2800" b="1" spc="-25" dirty="0">
                <a:cs typeface="Calibri"/>
              </a:rPr>
              <a:t>2</a:t>
            </a:r>
            <a:r>
              <a:rPr sz="2800" b="1" dirty="0">
                <a:cs typeface="Calibri"/>
              </a:rPr>
              <a:t>pm</a:t>
            </a:r>
            <a:r>
              <a:rPr sz="2800" dirty="0">
                <a:cs typeface="Calibri"/>
              </a:rPr>
              <a:t>;</a:t>
            </a:r>
            <a:r>
              <a:rPr sz="2800" spc="-70" dirty="0">
                <a:cs typeface="Calibri"/>
              </a:rPr>
              <a:t> </a:t>
            </a:r>
            <a:r>
              <a:rPr lang="pl-PL" sz="2800" spc="-70" dirty="0">
                <a:cs typeface="Calibri"/>
              </a:rPr>
              <a:t>Final </a:t>
            </a:r>
            <a:r>
              <a:rPr lang="pl-PL" sz="2800" spc="-70" dirty="0" err="1">
                <a:cs typeface="Calibri"/>
              </a:rPr>
              <a:t>reports</a:t>
            </a:r>
            <a:r>
              <a:rPr lang="pl-PL" sz="2800" spc="-70" dirty="0">
                <a:cs typeface="Calibri"/>
              </a:rPr>
              <a:t> Presentations, </a:t>
            </a:r>
            <a:r>
              <a:rPr lang="pl-PL" sz="2800" spc="-70" dirty="0" err="1">
                <a:cs typeface="Calibri"/>
              </a:rPr>
              <a:t>Farewall</a:t>
            </a:r>
            <a:r>
              <a:rPr lang="pl-PL" sz="2800" spc="-70" dirty="0">
                <a:cs typeface="Calibri"/>
              </a:rPr>
              <a:t> </a:t>
            </a:r>
            <a:r>
              <a:rPr lang="pl-PL" sz="2800" spc="-70" dirty="0" err="1">
                <a:cs typeface="Calibri"/>
              </a:rPr>
              <a:t>meeting</a:t>
            </a:r>
            <a:r>
              <a:rPr lang="pl-PL" sz="2800" spc="-70" dirty="0">
                <a:cs typeface="Calibri"/>
              </a:rPr>
              <a:t>, </a:t>
            </a:r>
            <a:r>
              <a:rPr lang="en-US" sz="2800" dirty="0">
                <a:cs typeface="Calibri"/>
              </a:rPr>
              <a:t>(</a:t>
            </a:r>
            <a:r>
              <a:rPr lang="en-US" sz="2800" spc="-10" dirty="0">
                <a:cs typeface="Calibri"/>
              </a:rPr>
              <a:t>coffee</a:t>
            </a:r>
            <a:r>
              <a:rPr lang="en-US" sz="2800" spc="-35" dirty="0">
                <a:cs typeface="Calibri"/>
              </a:rPr>
              <a:t> </a:t>
            </a:r>
            <a:r>
              <a:rPr lang="en-US" sz="2800" dirty="0">
                <a:cs typeface="Calibri"/>
              </a:rPr>
              <a:t>breaks provided, lunch break</a:t>
            </a:r>
            <a:r>
              <a:rPr lang="en-US" sz="2800" spc="-10" dirty="0">
                <a:cs typeface="Calibri"/>
              </a:rPr>
              <a:t>)</a:t>
            </a:r>
            <a:endParaRPr lang="pl-PL" sz="2800" spc="-10" dirty="0">
              <a:cs typeface="Calibri"/>
            </a:endParaRPr>
          </a:p>
          <a:p>
            <a:pPr marL="12700" algn="just">
              <a:lnSpc>
                <a:spcPts val="3260"/>
              </a:lnSpc>
              <a:spcBef>
                <a:spcPts val="615"/>
              </a:spcBef>
            </a:pPr>
            <a:endParaRPr lang="pl-PL" sz="2800" spc="-10" dirty="0">
              <a:cs typeface="Calibri"/>
            </a:endParaRPr>
          </a:p>
          <a:p>
            <a:pPr marL="12700" algn="just">
              <a:lnSpc>
                <a:spcPts val="3260"/>
              </a:lnSpc>
              <a:spcBef>
                <a:spcPts val="615"/>
              </a:spcBef>
            </a:pPr>
            <a:r>
              <a:rPr lang="en-US" sz="2800" b="1" spc="-10" dirty="0">
                <a:cs typeface="Calibri"/>
              </a:rPr>
              <a:t>Additionally</a:t>
            </a:r>
            <a:r>
              <a:rPr lang="en-US" sz="2800" spc="-10" dirty="0">
                <a:cs typeface="Calibri"/>
              </a:rPr>
              <a:t>, </a:t>
            </a:r>
            <a:r>
              <a:rPr lang="en-US" sz="2800" b="1" spc="-10" dirty="0">
                <a:cs typeface="Calibri"/>
              </a:rPr>
              <a:t>the opportunity </a:t>
            </a:r>
            <a:r>
              <a:rPr lang="pl-PL" sz="2800" b="1" spc="-10" dirty="0">
                <a:cs typeface="Calibri"/>
              </a:rPr>
              <a:t>for </a:t>
            </a:r>
            <a:r>
              <a:rPr lang="pl-PL" sz="2800" b="1" spc="-10" dirty="0" err="1">
                <a:cs typeface="Calibri"/>
              </a:rPr>
              <a:t>students</a:t>
            </a:r>
            <a:r>
              <a:rPr lang="pl-PL" sz="2800" b="1" spc="-10" dirty="0">
                <a:cs typeface="Calibri"/>
              </a:rPr>
              <a:t> </a:t>
            </a:r>
            <a:r>
              <a:rPr lang="en-US" sz="2800" b="1" spc="-10" dirty="0">
                <a:cs typeface="Calibri"/>
              </a:rPr>
              <a:t>to participate in Civil Engineering Day</a:t>
            </a:r>
            <a:r>
              <a:rPr lang="pl-PL" sz="2800" b="1" spc="-10">
                <a:cs typeface="Calibri"/>
              </a:rPr>
              <a:t>s</a:t>
            </a:r>
            <a:r>
              <a:rPr lang="en-US" sz="2800" b="1" spc="-10">
                <a:cs typeface="Calibri"/>
              </a:rPr>
              <a:t>, </a:t>
            </a:r>
            <a:r>
              <a:rPr lang="en-US" sz="2800" b="1" spc="-10" dirty="0">
                <a:cs typeface="Calibri"/>
              </a:rPr>
              <a:t>organized annually by students of the Civil Engineering </a:t>
            </a:r>
            <a:r>
              <a:rPr lang="pl-PL" sz="2800" b="1" spc="-10" dirty="0">
                <a:cs typeface="Calibri"/>
              </a:rPr>
              <a:t>Scientific </a:t>
            </a:r>
            <a:r>
              <a:rPr lang="en-US" sz="2800" b="1" spc="-10" dirty="0">
                <a:cs typeface="Calibri"/>
              </a:rPr>
              <a:t>Society.</a:t>
            </a:r>
            <a:endParaRPr lang="en-US" sz="2800" b="1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455567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1A26B79-8883-F346-A86B-83BE6EC6C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t>10</a:t>
            </a:fld>
            <a:endParaRPr lang="pl-PL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B335A94-CB7B-5902-FE8C-3F50D9F72A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9892" y="8598006"/>
            <a:ext cx="3364108" cy="106105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5896440-70F7-5DAB-29DE-E35CAFF39B07}"/>
              </a:ext>
            </a:extLst>
          </p:cNvPr>
          <p:cNvSpPr txBox="1"/>
          <p:nvPr/>
        </p:nvSpPr>
        <p:spPr>
          <a:xfrm>
            <a:off x="10592227" y="8337136"/>
            <a:ext cx="518751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Blended Intensive Programme</a:t>
            </a:r>
            <a:endParaRPr lang="en-US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GB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Warsaw University of Life Sciences</a:t>
            </a:r>
            <a:r>
              <a:rPr lang="en-GB" sz="1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SGGW</a:t>
            </a:r>
            <a:endParaRPr lang="en-US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7A2C4C-24D7-7587-C9C1-486F70DD4EE2}"/>
              </a:ext>
            </a:extLst>
          </p:cNvPr>
          <p:cNvSpPr txBox="1"/>
          <p:nvPr/>
        </p:nvSpPr>
        <p:spPr>
          <a:xfrm>
            <a:off x="9731735" y="9122453"/>
            <a:ext cx="690849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v-LV" sz="28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Waste Materials Application in Civil and Environmental Engineering</a:t>
            </a:r>
            <a:endParaRPr lang="en-US" sz="20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0185D957-2F72-4936-B83C-27C467617FF9}"/>
              </a:ext>
            </a:extLst>
          </p:cNvPr>
          <p:cNvSpPr txBox="1"/>
          <p:nvPr/>
        </p:nvSpPr>
        <p:spPr>
          <a:xfrm>
            <a:off x="4152899" y="2145918"/>
            <a:ext cx="9982201" cy="37394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dirty="0">
                <a:latin typeface="Calibri"/>
                <a:cs typeface="Calibri"/>
              </a:rPr>
              <a:t>Maximum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number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participants: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20-</a:t>
            </a:r>
            <a:r>
              <a:rPr sz="3200" spc="-25" dirty="0">
                <a:latin typeface="Calibri"/>
                <a:cs typeface="Calibri"/>
              </a:rPr>
              <a:t>25</a:t>
            </a:r>
            <a:endParaRPr sz="3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275"/>
              </a:spcBef>
            </a:pPr>
            <a:endParaRPr sz="32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3200" dirty="0">
                <a:latin typeface="Calibri"/>
                <a:cs typeface="Calibri"/>
              </a:rPr>
              <a:t>Contact</a:t>
            </a:r>
            <a:r>
              <a:rPr sz="3200" spc="-15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persons:</a:t>
            </a:r>
            <a:endParaRPr sz="3200" dirty="0">
              <a:latin typeface="Calibri"/>
              <a:cs typeface="Calibri"/>
            </a:endParaRPr>
          </a:p>
          <a:p>
            <a:pPr marL="12700" marR="5080">
              <a:lnSpc>
                <a:spcPts val="4029"/>
              </a:lnSpc>
              <a:spcBef>
                <a:spcPts val="95"/>
              </a:spcBef>
            </a:pPr>
            <a:r>
              <a:rPr sz="3200" spc="-40" dirty="0">
                <a:latin typeface="Calibri"/>
                <a:cs typeface="Calibri"/>
              </a:rPr>
              <a:t>Prof.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lang="pl-PL" sz="3200" spc="-80" dirty="0">
                <a:latin typeface="Calibri"/>
                <a:cs typeface="Calibri"/>
              </a:rPr>
              <a:t>Wojciech Sas: wojciech_sas@sggw.edu.pl</a:t>
            </a:r>
            <a:endParaRPr lang="pl-PL" sz="3200" u="sng" spc="-10" dirty="0">
              <a:solidFill>
                <a:srgbClr val="0462C1"/>
              </a:solidFill>
              <a:uFill>
                <a:solidFill>
                  <a:srgbClr val="0462C1"/>
                </a:solidFill>
              </a:uFill>
              <a:latin typeface="Calibri"/>
              <a:cs typeface="Calibri"/>
            </a:endParaRPr>
          </a:p>
          <a:p>
            <a:pPr marL="12700" marR="5080">
              <a:lnSpc>
                <a:spcPts val="4029"/>
              </a:lnSpc>
              <a:spcBef>
                <a:spcPts val="95"/>
              </a:spcBef>
            </a:pPr>
            <a:r>
              <a:rPr lang="pl-PL" sz="3200" spc="-30" dirty="0">
                <a:latin typeface="Calibri"/>
                <a:cs typeface="Calibri"/>
              </a:rPr>
              <a:t>Dr Andrzej Głuchowski: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lang="pl-PL" sz="3200" spc="-80" dirty="0">
                <a:latin typeface="Calibri"/>
                <a:cs typeface="Calibri"/>
              </a:rPr>
              <a:t>andrzej_gluchowski@sggw.edu.pl</a:t>
            </a:r>
            <a:endParaRPr lang="pl-PL" sz="3200" u="sng" spc="-10" dirty="0">
              <a:solidFill>
                <a:srgbClr val="0462C1"/>
              </a:solidFill>
              <a:uFill>
                <a:solidFill>
                  <a:srgbClr val="0462C1"/>
                </a:solidFill>
              </a:uFill>
              <a:latin typeface="Calibri"/>
              <a:cs typeface="Calibri"/>
            </a:endParaRPr>
          </a:p>
          <a:p>
            <a:pPr marL="12700" marR="5080">
              <a:lnSpc>
                <a:spcPts val="4029"/>
              </a:lnSpc>
              <a:spcBef>
                <a:spcPts val="95"/>
              </a:spcBef>
            </a:pPr>
            <a:r>
              <a:rPr lang="pl-PL" sz="3200" dirty="0">
                <a:latin typeface="Calibri"/>
                <a:cs typeface="Calibri"/>
              </a:rPr>
              <a:t>Dr Justyna Dzięcioł: justyna_dzieciol@sggw.edu.pl</a:t>
            </a:r>
          </a:p>
          <a:p>
            <a:pPr marL="12700" marR="5080">
              <a:lnSpc>
                <a:spcPts val="4029"/>
              </a:lnSpc>
              <a:spcBef>
                <a:spcPts val="95"/>
              </a:spcBef>
            </a:pPr>
            <a:r>
              <a:rPr lang="pl-PL" sz="3200" dirty="0">
                <a:latin typeface="Calibri"/>
                <a:cs typeface="Calibri"/>
              </a:rPr>
              <a:t>Dr Katarzyna Gabryś: katarzyna_gabrys@sggw.edu.pl</a:t>
            </a:r>
          </a:p>
        </p:txBody>
      </p:sp>
    </p:spTree>
    <p:extLst>
      <p:ext uri="{BB962C8B-B14F-4D97-AF65-F5344CB8AC3E}">
        <p14:creationId xmlns:p14="http://schemas.microsoft.com/office/powerpoint/2010/main" val="31674049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32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A6DBB9B8-019D-7C40-BF17-6323379E146D}"/>
              </a:ext>
            </a:extLst>
          </p:cNvPr>
          <p:cNvSpPr txBox="1"/>
          <p:nvPr/>
        </p:nvSpPr>
        <p:spPr>
          <a:xfrm>
            <a:off x="3172756" y="562989"/>
            <a:ext cx="113823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6600" b="1" dirty="0">
                <a:solidFill>
                  <a:srgbClr val="6EC850"/>
                </a:solidFill>
                <a:latin typeface="SGGW Sans" pitchFamily="2" charset="0"/>
              </a:rPr>
              <a:t>WELCOME TO THE COURSE</a:t>
            </a:r>
          </a:p>
        </p:txBody>
      </p:sp>
      <p:pic>
        <p:nvPicPr>
          <p:cNvPr id="39" name="Obraz 38">
            <a:extLst>
              <a:ext uri="{FF2B5EF4-FFF2-40B4-BE49-F238E27FC236}">
                <a16:creationId xmlns:a16="http://schemas.microsoft.com/office/drawing/2014/main" id="{2B527371-FF55-CD42-B8DB-04C5921ACF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4073" y="8443600"/>
            <a:ext cx="1198196" cy="1199879"/>
          </a:xfrm>
          <a:prstGeom prst="rect">
            <a:avLst/>
          </a:prstGeom>
        </p:spPr>
      </p:pic>
      <p:pic>
        <p:nvPicPr>
          <p:cNvPr id="43" name="Obraz 42">
            <a:extLst>
              <a:ext uri="{FF2B5EF4-FFF2-40B4-BE49-F238E27FC236}">
                <a16:creationId xmlns:a16="http://schemas.microsoft.com/office/drawing/2014/main" id="{84D11012-63F6-9C46-86A7-1DE9A97AC7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19798" y="8443600"/>
            <a:ext cx="1874706" cy="1199879"/>
          </a:xfrm>
          <a:prstGeom prst="rect">
            <a:avLst/>
          </a:prstGeom>
        </p:spPr>
      </p:pic>
      <p:pic>
        <p:nvPicPr>
          <p:cNvPr id="51" name="Obraz 50">
            <a:extLst>
              <a:ext uri="{FF2B5EF4-FFF2-40B4-BE49-F238E27FC236}">
                <a16:creationId xmlns:a16="http://schemas.microsoft.com/office/drawing/2014/main" id="{C5101291-346C-2644-A576-19C62D3F2E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0967" y="3169672"/>
            <a:ext cx="4426647" cy="4432864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2EB31697-3FB6-1B45-914C-F256B2933A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57301" y="8507085"/>
            <a:ext cx="3287332" cy="119646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D15DD00-80DD-081A-015B-9E6F28A723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4421" y="8511817"/>
            <a:ext cx="2710854" cy="85501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2F1BB80-E2C5-770C-00B3-030F4D338A3E}"/>
              </a:ext>
            </a:extLst>
          </p:cNvPr>
          <p:cNvSpPr txBox="1"/>
          <p:nvPr/>
        </p:nvSpPr>
        <p:spPr>
          <a:xfrm>
            <a:off x="9457098" y="2715236"/>
            <a:ext cx="518751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Blended Intensive Programme</a:t>
            </a:r>
            <a:endParaRPr lang="en-US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GB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Warsaw University of Life Sciences</a:t>
            </a:r>
            <a:r>
              <a:rPr lang="en-GB" sz="1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SGGW</a:t>
            </a:r>
            <a:endParaRPr lang="en-US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8BC9167-CEBE-E6DC-3C7D-6E246434CB23}"/>
              </a:ext>
            </a:extLst>
          </p:cNvPr>
          <p:cNvSpPr txBox="1"/>
          <p:nvPr/>
        </p:nvSpPr>
        <p:spPr>
          <a:xfrm>
            <a:off x="8682330" y="4539291"/>
            <a:ext cx="846266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v-LV" sz="40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Waste Materials Application in Civil and Environmental Engineering</a:t>
            </a:r>
            <a:endParaRPr lang="en-US" sz="40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7744AAAB-F3BF-4789-AB81-07E5079AB40B}"/>
              </a:ext>
            </a:extLst>
          </p:cNvPr>
          <p:cNvSpPr txBox="1"/>
          <p:nvPr/>
        </p:nvSpPr>
        <p:spPr>
          <a:xfrm>
            <a:off x="9241778" y="7002010"/>
            <a:ext cx="52371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Online part: April 2026 (8 </a:t>
            </a:r>
            <a:r>
              <a:rPr lang="pl-PL" b="1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hours</a:t>
            </a:r>
            <a:r>
              <a:rPr lang="pl-PL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lv-LV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pl-PL" b="1" dirty="0">
              <a:solidFill>
                <a:schemeClr val="bg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l-PL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On-</a:t>
            </a:r>
            <a:r>
              <a:rPr lang="pl-PL" b="1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site</a:t>
            </a:r>
            <a:r>
              <a:rPr lang="pl-PL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part: 20 – 24 April 2026</a:t>
            </a:r>
            <a:endParaRPr lang="en-US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9270190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5279</TotalTime>
  <Words>1370</Words>
  <Application>Microsoft Office PowerPoint</Application>
  <PresentationFormat>Niestandardowy</PresentationFormat>
  <Paragraphs>107</Paragraphs>
  <Slides>11</Slides>
  <Notes>2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8" baseType="lpstr">
      <vt:lpstr>Arial</vt:lpstr>
      <vt:lpstr>Times New Roman</vt:lpstr>
      <vt:lpstr>SGGW Sans Light</vt:lpstr>
      <vt:lpstr>SGGW Sans</vt:lpstr>
      <vt:lpstr>Calibri</vt:lpstr>
      <vt:lpstr>Calibri Light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Stanisław Klucznik</dc:creator>
  <cp:lastModifiedBy>Wojciech Sas</cp:lastModifiedBy>
  <cp:revision>78</cp:revision>
  <dcterms:created xsi:type="dcterms:W3CDTF">2020-10-21T06:39:58Z</dcterms:created>
  <dcterms:modified xsi:type="dcterms:W3CDTF">2026-01-23T12:50:56Z</dcterms:modified>
</cp:coreProperties>
</file>